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6"/>
  </p:notesMasterIdLst>
  <p:sldIdLst>
    <p:sldId id="401" r:id="rId2"/>
    <p:sldId id="400" r:id="rId3"/>
    <p:sldId id="257" r:id="rId4"/>
    <p:sldId id="392" r:id="rId5"/>
    <p:sldId id="393" r:id="rId6"/>
    <p:sldId id="397" r:id="rId7"/>
    <p:sldId id="383" r:id="rId8"/>
    <p:sldId id="259" r:id="rId9"/>
    <p:sldId id="310" r:id="rId10"/>
    <p:sldId id="398" r:id="rId11"/>
    <p:sldId id="261" r:id="rId12"/>
    <p:sldId id="262" r:id="rId13"/>
    <p:sldId id="264" r:id="rId14"/>
    <p:sldId id="366" r:id="rId15"/>
  </p:sldIdLst>
  <p:sldSz cx="14630400" cy="8229600"/>
  <p:notesSz cx="8229600" cy="14630400"/>
  <p:embeddedFontLst>
    <p:embeddedFont>
      <p:font typeface="Helvetica" panose="020B0604020202020204" pitchFamily="34" charset="0"/>
      <p:regular r:id="rId17"/>
      <p:bold r:id="rId18"/>
      <p:italic r:id="rId19"/>
      <p:boldItalic r:id="rId20"/>
    </p:embeddedFont>
    <p:embeddedFont>
      <p:font typeface="Verdana" panose="020B0604030504040204" pitchFamily="34" charset="0"/>
      <p:regular r:id="rId21"/>
      <p:bold r:id="rId22"/>
      <p:italic r:id="rId23"/>
      <p:boldItalic r:id="rId24"/>
    </p:embeddedFont>
  </p:embeddedFontLst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1430"/>
    <a:srgbClr val="D9D9D9"/>
    <a:srgbClr val="4472C4"/>
    <a:srgbClr val="70AD47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79574" autoAdjust="0"/>
  </p:normalViewPr>
  <p:slideViewPr>
    <p:cSldViewPr snapToGrid="0" snapToObjects="1">
      <p:cViewPr varScale="1">
        <p:scale>
          <a:sx n="55" d="100"/>
          <a:sy n="55" d="100"/>
        </p:scale>
        <p:origin x="1291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8774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CV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290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CV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CV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pt-PT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CV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/>
          <a:lstStyle/>
          <a:p>
            <a:endParaRPr lang="pt-CV"/>
          </a:p>
        </p:txBody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9943520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CV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53C55-07F5-C28C-AA61-D66CE82605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0EAA46B-EBA2-5973-4D7F-306D2FF2C6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CV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6FAA349-3262-09E7-3996-591B2F756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C316D79-5687-ADA6-C148-F9C1C8AF56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8EC01D-18AE-43F4-B4B7-E110D0201A0C}" type="slidenum">
              <a:rPr lang="pt-PT" smtClean="0"/>
              <a:t>4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858961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0320E-5325-4460-8C5E-1609ED0142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AE93118-CA43-1E3D-22F6-4E53F77CEB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CV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10836FB-A398-35D5-0F6A-6813A97015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71FED87-5302-58F7-FD6D-5CF5953AD4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8EC01D-18AE-43F4-B4B7-E110D0201A0C}" type="slidenum">
              <a:rPr lang="pt-PT" smtClean="0"/>
              <a:t>5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453058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85D2EE-13B8-4A1A-7C42-F1286A11E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49BC3A2-7AB4-E3E9-F58F-0E842F965E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CV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15667D6-D45D-C67C-8CF6-F7F5BA3377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pt-PT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95E91B1-F8CC-0349-E4A3-8DA54A1126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8EC01D-18AE-43F4-B4B7-E110D0201A0C}" type="slidenum">
              <a:rPr lang="pt-PT" smtClean="0"/>
              <a:t>6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818367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D14EF-7CF7-962C-313C-52BCA5F60D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AE2279E-6B21-AC0B-C715-C2F58D0805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CV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986C4EB-96A3-4440-3843-9B10396C5E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endParaRPr lang="pt-PT" sz="1800" dirty="0">
              <a:effectLst/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F6C113-331C-BDBE-6ECE-FD3D3D4470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8EC01D-18AE-43F4-B4B7-E110D0201A0C}" type="slidenum">
              <a:rPr lang="pt-PT" smtClean="0"/>
              <a:t>7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322670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CV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pt-CV" dirty="0"/>
          </a:p>
        </p:txBody>
      </p:sp>
    </p:spTree>
    <p:extLst>
      <p:ext uri="{BB962C8B-B14F-4D97-AF65-F5344CB8AC3E}">
        <p14:creationId xmlns:p14="http://schemas.microsoft.com/office/powerpoint/2010/main" val="34702674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pt-CV" dirty="0"/>
          </a:p>
        </p:txBody>
      </p:sp>
    </p:spTree>
    <p:extLst>
      <p:ext uri="{BB962C8B-B14F-4D97-AF65-F5344CB8AC3E}">
        <p14:creationId xmlns:p14="http://schemas.microsoft.com/office/powerpoint/2010/main" val="3744453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  <p:txBody>
          <a:bodyPr/>
          <a:lstStyle/>
          <a:p>
            <a:endParaRPr lang="pt-CV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CV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  <p:txBody>
          <a:bodyPr/>
          <a:lstStyle/>
          <a:p>
            <a:endParaRPr lang="pt-CV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CV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770372-8149-48FE-B7B2-3B69A21BFB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0" y="1346836"/>
            <a:ext cx="10972800" cy="286512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2F374A3-8C83-47AD-8F8E-16EE3E8D48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800" y="4322446"/>
            <a:ext cx="10972800" cy="1986914"/>
          </a:xfrm>
        </p:spPr>
        <p:txBody>
          <a:bodyPr/>
          <a:lstStyle>
            <a:lvl1pPr marL="0" indent="0" algn="ctr">
              <a:buNone/>
              <a:defRPr sz="2880"/>
            </a:lvl1pPr>
            <a:lvl2pPr marL="548640" indent="0" algn="ctr">
              <a:buNone/>
              <a:defRPr sz="2400"/>
            </a:lvl2pPr>
            <a:lvl3pPr marL="1097280" indent="0" algn="ctr">
              <a:buNone/>
              <a:defRPr sz="2160"/>
            </a:lvl3pPr>
            <a:lvl4pPr marL="1645920" indent="0" algn="ctr">
              <a:buNone/>
              <a:defRPr sz="1920"/>
            </a:lvl4pPr>
            <a:lvl5pPr marL="2194560" indent="0" algn="ctr">
              <a:buNone/>
              <a:defRPr sz="1920"/>
            </a:lvl5pPr>
            <a:lvl6pPr marL="2743200" indent="0" algn="ctr">
              <a:buNone/>
              <a:defRPr sz="1920"/>
            </a:lvl6pPr>
            <a:lvl7pPr marL="3291840" indent="0" algn="ctr">
              <a:buNone/>
              <a:defRPr sz="1920"/>
            </a:lvl7pPr>
            <a:lvl8pPr marL="3840480" indent="0" algn="ctr">
              <a:buNone/>
              <a:defRPr sz="1920"/>
            </a:lvl8pPr>
            <a:lvl9pPr marL="4389120" indent="0" algn="ctr">
              <a:buNone/>
              <a:defRPr sz="192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DEBD419-3EDC-4383-BA5E-6D2D02DD2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DC465-94A3-4E1F-B323-9823D696B178}" type="datetimeFigureOut">
              <a:rPr lang="nl-NL" smtClean="0"/>
              <a:t>30-7-2026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276522D-7B13-43C5-9DF9-3BDD6590C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E200579-A33A-49D5-BAE4-880B563C2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183A1-0350-4E2A-8B69-E9B4AE0D536B}" type="slidenum">
              <a:rPr lang="nl-NL" smtClean="0"/>
              <a:t>‹nº›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06447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AA0A0D-258A-45A0-A09E-357C342B1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9ADB2D2-B117-462A-92AC-299DA31B09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CAAF528-9927-4C36-B012-AEA1BCE58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DC465-94A3-4E1F-B323-9823D696B178}" type="datetimeFigureOut">
              <a:rPr lang="nl-NL" smtClean="0"/>
              <a:t>30-7-2026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189EA1E-8CA3-49B8-B358-D25F9F5E4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20F870A-1601-4297-9F32-3B2B338A2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183A1-0350-4E2A-8B69-E9B4AE0D536B}" type="slidenum">
              <a:rPr lang="nl-NL" smtClean="0"/>
              <a:t>‹nº›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06844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slide" userDrawn="1">
  <p:cSld name="Quote slide">
    <p:bg>
      <p:bgPr>
        <a:solidFill>
          <a:schemeClr val="bg2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5733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  <p:txBody>
          <a:bodyPr/>
          <a:lstStyle/>
          <a:p>
            <a:endParaRPr lang="pt-CV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CV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  <p:txBody>
          <a:bodyPr/>
          <a:lstStyle/>
          <a:p>
            <a:endParaRPr lang="pt-CV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CV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  <p:txBody>
          <a:bodyPr/>
          <a:lstStyle/>
          <a:p>
            <a:endParaRPr lang="pt-CV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CV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  <p:txBody>
          <a:bodyPr/>
          <a:lstStyle/>
          <a:p>
            <a:endParaRPr lang="pt-CV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CV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  <p:txBody>
          <a:bodyPr/>
          <a:lstStyle/>
          <a:p>
            <a:endParaRPr lang="pt-CV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CV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  <p:txBody>
          <a:bodyPr/>
          <a:lstStyle/>
          <a:p>
            <a:endParaRPr lang="pt-CV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CV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  <p:txBody>
          <a:bodyPr/>
          <a:lstStyle/>
          <a:p>
            <a:endParaRPr lang="pt-CV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CV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  <p:txBody>
          <a:bodyPr/>
          <a:lstStyle/>
          <a:p>
            <a:endParaRPr lang="pt-CV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CV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svg"/><Relationship Id="rId5" Type="http://schemas.openxmlformats.org/officeDocument/2006/relationships/image" Target="../media/image22.sv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sv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svg"/><Relationship Id="rId5" Type="http://schemas.openxmlformats.org/officeDocument/2006/relationships/image" Target="../media/image10.sv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3818C7B-258C-30A5-6833-A2473A9DAF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743C9A6B-85E7-7857-21AC-92D3F83B8B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3718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C2997EE-0889-44C3-AC0D-18F26AC9AA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630400" cy="8229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D3E335C1-94E5-B975-7E24-0C7496C9A57D}"/>
              </a:ext>
            </a:extLst>
          </p:cNvPr>
          <p:cNvGrpSpPr/>
          <p:nvPr/>
        </p:nvGrpSpPr>
        <p:grpSpPr>
          <a:xfrm>
            <a:off x="475622" y="124202"/>
            <a:ext cx="12964778" cy="7097225"/>
            <a:chOff x="1257245" y="58316"/>
            <a:chExt cx="12964778" cy="7097225"/>
          </a:xfrm>
        </p:grpSpPr>
        <p:pic>
          <p:nvPicPr>
            <p:cNvPr id="5" name="Imagem 4" descr="Uma imagem com captura de ecrã, céu, ar livre&#10;&#10;Os conteúdos gerados por IA podem estar incorretos.">
              <a:extLst>
                <a:ext uri="{FF2B5EF4-FFF2-40B4-BE49-F238E27FC236}">
                  <a16:creationId xmlns:a16="http://schemas.microsoft.com/office/drawing/2014/main" id="{A636BE55-70EC-36A3-47D9-66B548347C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331" t="25651" r="1729" b="4171"/>
            <a:stretch/>
          </p:blipFill>
          <p:spPr>
            <a:xfrm>
              <a:off x="1371599" y="58316"/>
              <a:ext cx="7373817" cy="3051691"/>
            </a:xfrm>
            <a:custGeom>
              <a:avLst/>
              <a:gdLst/>
              <a:ahLst/>
              <a:cxnLst/>
              <a:rect l="l" t="t" r="r" b="b"/>
              <a:pathLst>
                <a:path w="7215401" h="2969304">
                  <a:moveTo>
                    <a:pt x="0" y="0"/>
                  </a:moveTo>
                  <a:lnTo>
                    <a:pt x="677334" y="0"/>
                  </a:lnTo>
                  <a:lnTo>
                    <a:pt x="1168036" y="0"/>
                  </a:lnTo>
                  <a:lnTo>
                    <a:pt x="1205499" y="0"/>
                  </a:lnTo>
                  <a:lnTo>
                    <a:pt x="1647632" y="0"/>
                  </a:lnTo>
                  <a:lnTo>
                    <a:pt x="7215401" y="0"/>
                  </a:lnTo>
                  <a:lnTo>
                    <a:pt x="5840224" y="2969304"/>
                  </a:lnTo>
                  <a:lnTo>
                    <a:pt x="0" y="2969304"/>
                  </a:lnTo>
                  <a:close/>
                </a:path>
              </a:pathLst>
            </a:custGeom>
          </p:spPr>
        </p:pic>
        <p:pic>
          <p:nvPicPr>
            <p:cNvPr id="3" name="Picture 6">
              <a:extLst>
                <a:ext uri="{FF2B5EF4-FFF2-40B4-BE49-F238E27FC236}">
                  <a16:creationId xmlns:a16="http://schemas.microsoft.com/office/drawing/2014/main" id="{C05354CA-EF5E-9CB6-7938-94DEAA65EE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-1" r="1910" b="5415"/>
            <a:stretch/>
          </p:blipFill>
          <p:spPr>
            <a:xfrm>
              <a:off x="7074771" y="58316"/>
              <a:ext cx="7147252" cy="3817909"/>
            </a:xfrm>
            <a:custGeom>
              <a:avLst/>
              <a:gdLst/>
              <a:ahLst/>
              <a:cxnLst/>
              <a:rect l="l" t="t" r="r" b="b"/>
              <a:pathLst>
                <a:path w="6569769" h="3750734">
                  <a:moveTo>
                    <a:pt x="1738471" y="0"/>
                  </a:moveTo>
                  <a:lnTo>
                    <a:pt x="6569769" y="0"/>
                  </a:lnTo>
                  <a:lnTo>
                    <a:pt x="6569769" y="3750734"/>
                  </a:lnTo>
                  <a:lnTo>
                    <a:pt x="0" y="3750734"/>
                  </a:lnTo>
                  <a:close/>
                </a:path>
              </a:pathLst>
            </a:custGeom>
          </p:spPr>
        </p:pic>
        <p:pic>
          <p:nvPicPr>
            <p:cNvPr id="4" name="Imagem 3" descr="Uma imagem com água, veículo, ar livre, embarcação&#10;&#10;Os conteúdos gerados por IA podem estar incorretos.">
              <a:extLst>
                <a:ext uri="{FF2B5EF4-FFF2-40B4-BE49-F238E27FC236}">
                  <a16:creationId xmlns:a16="http://schemas.microsoft.com/office/drawing/2014/main" id="{921B657A-13D4-1A9E-57E0-DD640DF42A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t="1926" b="31563"/>
            <a:stretch>
              <a:fillRect/>
            </a:stretch>
          </p:blipFill>
          <p:spPr>
            <a:xfrm>
              <a:off x="5507954" y="3959146"/>
              <a:ext cx="8714069" cy="3196395"/>
            </a:xfrm>
            <a:custGeom>
              <a:avLst/>
              <a:gdLst/>
              <a:ahLst/>
              <a:cxnLst/>
              <a:rect l="l" t="t" r="r" b="b"/>
              <a:pathLst>
                <a:path w="8009991" h="2970106">
                  <a:moveTo>
                    <a:pt x="1376648" y="0"/>
                  </a:moveTo>
                  <a:lnTo>
                    <a:pt x="8009991" y="0"/>
                  </a:lnTo>
                  <a:lnTo>
                    <a:pt x="8009991" y="2970106"/>
                  </a:lnTo>
                  <a:lnTo>
                    <a:pt x="0" y="2970106"/>
                  </a:lnTo>
                  <a:close/>
                </a:path>
              </a:pathLst>
            </a:custGeom>
          </p:spPr>
        </p:pic>
        <p:pic>
          <p:nvPicPr>
            <p:cNvPr id="2" name="Picture 6">
              <a:extLst>
                <a:ext uri="{FF2B5EF4-FFF2-40B4-BE49-F238E27FC236}">
                  <a16:creationId xmlns:a16="http://schemas.microsoft.com/office/drawing/2014/main" id="{EA25EA6F-D9A1-CE78-36C7-E400DC12D2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5236" r="7132" b="5437"/>
            <a:stretch/>
          </p:blipFill>
          <p:spPr>
            <a:xfrm>
              <a:off x="1257245" y="3239846"/>
              <a:ext cx="6415403" cy="3817909"/>
            </a:xfrm>
            <a:custGeom>
              <a:avLst/>
              <a:gdLst/>
              <a:ahLst/>
              <a:cxnLst/>
              <a:rect l="l" t="t" r="r" b="b"/>
              <a:pathLst>
                <a:path w="6209553" h="3751536">
                  <a:moveTo>
                    <a:pt x="0" y="0"/>
                  </a:moveTo>
                  <a:lnTo>
                    <a:pt x="5776701" y="0"/>
                  </a:lnTo>
                  <a:lnTo>
                    <a:pt x="4041567" y="3746529"/>
                  </a:lnTo>
                  <a:lnTo>
                    <a:pt x="6209553" y="3746529"/>
                  </a:lnTo>
                  <a:lnTo>
                    <a:pt x="6209553" y="3746530"/>
                  </a:lnTo>
                  <a:lnTo>
                    <a:pt x="1647632" y="3746530"/>
                  </a:lnTo>
                  <a:lnTo>
                    <a:pt x="1647632" y="3751536"/>
                  </a:lnTo>
                  <a:lnTo>
                    <a:pt x="0" y="3751536"/>
                  </a:lnTo>
                  <a:close/>
                </a:path>
              </a:pathLst>
            </a:custGeom>
          </p:spPr>
        </p:pic>
      </p:grpSp>
      <p:pic>
        <p:nvPicPr>
          <p:cNvPr id="6" name="Imagem 5" descr="Logotipo&#10;&#10;Descrição gerada automaticamente">
            <a:extLst>
              <a:ext uri="{FF2B5EF4-FFF2-40B4-BE49-F238E27FC236}">
                <a16:creationId xmlns:a16="http://schemas.microsoft.com/office/drawing/2014/main" id="{1F883E0A-1A82-FDD5-58BB-BD9F0F6ED7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0400" y="7204165"/>
            <a:ext cx="1065355" cy="829863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4A6E29E6-146B-8742-3A93-008EC136C48B}"/>
              </a:ext>
            </a:extLst>
          </p:cNvPr>
          <p:cNvSpPr txBox="1"/>
          <p:nvPr/>
        </p:nvSpPr>
        <p:spPr>
          <a:xfrm>
            <a:off x="173692" y="7261122"/>
            <a:ext cx="13093016" cy="830997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buNone/>
            </a:pPr>
            <a:r>
              <a:rPr lang="pt-PT" sz="16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Simulações </a:t>
            </a:r>
            <a:r>
              <a:rPr lang="pt-CV" sz="16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Aptos" panose="020B0004020202020204" pitchFamily="34" charset="0"/>
                <a:cs typeface="Aptos" panose="020B0004020202020204" pitchFamily="34" charset="0"/>
              </a:rPr>
              <a:t>preliminares sugerem que soluções como o fornecimento de energia elétrica a navios em cais têm potencial para reduzir as emissões associadas às escalas em 30 a 50%, podendo alcançar reduções mais elevadas com maior integração de energias renováveis.</a:t>
            </a:r>
            <a:endParaRPr lang="pt-CV" sz="16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87434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208" y="626193"/>
            <a:ext cx="1091791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endParaRPr lang="en-US" sz="4450" dirty="0">
              <a:solidFill>
                <a:schemeClr val="tx2">
                  <a:lumMod val="5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793078" y="3577145"/>
            <a:ext cx="398621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3600" b="1" dirty="0">
                <a:solidFill>
                  <a:schemeClr val="tx2">
                    <a:lumMod val="50000"/>
                  </a:schemeClr>
                </a:solidFill>
                <a:latin typeface="Helvetica" panose="020B0604020202020204" pitchFamily="34" charset="0"/>
                <a:ea typeface="Inter Bold" pitchFamily="34" charset="-122"/>
                <a:cs typeface="Helvetica" panose="020B0604020202020204" pitchFamily="34" charset="0"/>
              </a:rPr>
              <a:t>10 </a:t>
            </a:r>
            <a:r>
              <a:rPr lang="en-US" sz="3600" b="1" dirty="0" err="1">
                <a:solidFill>
                  <a:schemeClr val="tx2">
                    <a:lumMod val="50000"/>
                  </a:schemeClr>
                </a:solidFill>
                <a:latin typeface="Helvetica" panose="020B0604020202020204" pitchFamily="34" charset="0"/>
                <a:ea typeface="Inter Bold" pitchFamily="34" charset="-122"/>
                <a:cs typeface="Helvetica" panose="020B0604020202020204" pitchFamily="34" charset="0"/>
              </a:rPr>
              <a:t>Projetos</a:t>
            </a:r>
            <a:r>
              <a:rPr lang="en-US" sz="3600" b="1" dirty="0">
                <a:solidFill>
                  <a:schemeClr val="tx2">
                    <a:lumMod val="50000"/>
                  </a:schemeClr>
                </a:solidFill>
                <a:latin typeface="Helvetica" panose="020B0604020202020204" pitchFamily="34" charset="0"/>
                <a:ea typeface="Inter Bold" pitchFamily="34" charset="-122"/>
                <a:cs typeface="Helvetica" panose="020B0604020202020204" pitchFamily="34" charset="0"/>
              </a:rPr>
              <a:t> </a:t>
            </a:r>
          </a:p>
          <a:p>
            <a:pPr marL="0" indent="0" algn="l">
              <a:lnSpc>
                <a:spcPts val="2750"/>
              </a:lnSpc>
              <a:buNone/>
            </a:pPr>
            <a:endParaRPr lang="en-US" sz="3600" b="1" dirty="0">
              <a:solidFill>
                <a:schemeClr val="tx2">
                  <a:lumMod val="50000"/>
                </a:schemeClr>
              </a:solidFill>
              <a:latin typeface="Helvetica" panose="020B0604020202020204" pitchFamily="34" charset="0"/>
              <a:ea typeface="Inter Bold" pitchFamily="34" charset="-122"/>
              <a:cs typeface="Helvetica" panose="020B0604020202020204" pitchFamily="34" charset="0"/>
            </a:endParaRPr>
          </a:p>
          <a:p>
            <a:pPr marL="0" indent="0" algn="l">
              <a:lnSpc>
                <a:spcPts val="2750"/>
              </a:lnSpc>
              <a:buNone/>
            </a:pPr>
            <a:r>
              <a:rPr lang="en-US" sz="3600" b="1" dirty="0" err="1">
                <a:solidFill>
                  <a:schemeClr val="tx2">
                    <a:lumMod val="50000"/>
                  </a:schemeClr>
                </a:solidFill>
                <a:latin typeface="Helvetica" panose="020B0604020202020204" pitchFamily="34" charset="0"/>
                <a:ea typeface="Inter Bold" pitchFamily="34" charset="-122"/>
                <a:cs typeface="Helvetica" panose="020B0604020202020204" pitchFamily="34" charset="0"/>
              </a:rPr>
              <a:t>Transformadores</a:t>
            </a:r>
            <a:endParaRPr lang="en-US" sz="3600" dirty="0">
              <a:solidFill>
                <a:schemeClr val="tx2">
                  <a:lumMod val="5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C2E2BC98-1A20-50E8-B866-A69992D19306}"/>
              </a:ext>
            </a:extLst>
          </p:cNvPr>
          <p:cNvSpPr/>
          <p:nvPr/>
        </p:nvSpPr>
        <p:spPr>
          <a:xfrm>
            <a:off x="12317506" y="7741682"/>
            <a:ext cx="2312894" cy="3629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6E17413B-FECC-2CE1-8CF5-0AEA8F9749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3933" y="7119959"/>
            <a:ext cx="1065355" cy="829863"/>
          </a:xfrm>
          <a:prstGeom prst="rect">
            <a:avLst/>
          </a:prstGeom>
        </p:spPr>
      </p:pic>
      <p:pic>
        <p:nvPicPr>
          <p:cNvPr id="10" name="Imagem 9" descr="Uma imagem com texto, captura de ecrã, design&#10;&#10;Descrição gerada automaticamente">
            <a:extLst>
              <a:ext uri="{FF2B5EF4-FFF2-40B4-BE49-F238E27FC236}">
                <a16:creationId xmlns:a16="http://schemas.microsoft.com/office/drawing/2014/main" id="{D8C21A04-F284-AE61-702B-6283380F1A9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77" t="5278" r="3181" b="4722"/>
          <a:stretch/>
        </p:blipFill>
        <p:spPr>
          <a:xfrm>
            <a:off x="4966551" y="1724251"/>
            <a:ext cx="8150122" cy="55709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12" name="Agrupar 11">
            <a:extLst>
              <a:ext uri="{FF2B5EF4-FFF2-40B4-BE49-F238E27FC236}">
                <a16:creationId xmlns:a16="http://schemas.microsoft.com/office/drawing/2014/main" id="{1E4C3CD0-9829-62DE-4A50-EB52ABA6F64E}"/>
              </a:ext>
            </a:extLst>
          </p:cNvPr>
          <p:cNvGrpSpPr/>
          <p:nvPr/>
        </p:nvGrpSpPr>
        <p:grpSpPr>
          <a:xfrm>
            <a:off x="-747657" y="362163"/>
            <a:ext cx="16125713" cy="1213485"/>
            <a:chOff x="-923426" y="1768595"/>
            <a:chExt cx="16125713" cy="1213485"/>
          </a:xfrm>
        </p:grpSpPr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01DABC5C-84D7-2DEF-B646-0916319389B4}"/>
                </a:ext>
              </a:extLst>
            </p:cNvPr>
            <p:cNvSpPr/>
            <p:nvPr/>
          </p:nvSpPr>
          <p:spPr>
            <a:xfrm>
              <a:off x="-923426" y="1768595"/>
              <a:ext cx="16125713" cy="1213485"/>
            </a:xfrm>
            <a:prstGeom prst="rect">
              <a:avLst/>
            </a:prstGeom>
            <a:noFill/>
            <a:ln w="28575" cap="flat" cmpd="sng" algn="ctr">
              <a:solidFill>
                <a:schemeClr val="bg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4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5AB841C6-200D-B4D2-EDF9-FEED1B4CB7BD}"/>
                </a:ext>
              </a:extLst>
            </p:cNvPr>
            <p:cNvSpPr/>
            <p:nvPr/>
          </p:nvSpPr>
          <p:spPr>
            <a:xfrm>
              <a:off x="-603928" y="1917198"/>
              <a:ext cx="15555558" cy="866281"/>
            </a:xfrm>
            <a:prstGeom prst="rect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C50117D1-F663-8BB3-5F6C-9A8EB8B1A7B9}"/>
                </a:ext>
              </a:extLst>
            </p:cNvPr>
            <p:cNvSpPr txBox="1"/>
            <p:nvPr/>
          </p:nvSpPr>
          <p:spPr>
            <a:xfrm>
              <a:off x="555079" y="1847300"/>
              <a:ext cx="13453110" cy="893803"/>
            </a:xfrm>
            <a:prstGeom prst="round2DiagRect">
              <a:avLst/>
            </a:prstGeom>
          </p:spPr>
          <p:txBody>
            <a:bodyPr vert="horz" lIns="109728" tIns="54864" rIns="109728" bIns="54864" rtlCol="0" anchor="ctr">
              <a:normAutofit/>
            </a:bodyPr>
            <a:lstStyle>
              <a:defPPr>
                <a:defRPr lang="nl-NL"/>
              </a:defPPr>
              <a:lvl1pPr>
                <a:defRPr sz="3600">
                  <a:solidFill>
                    <a:schemeClr val="bg1"/>
                  </a:solidFill>
                  <a:latin typeface="Abadi Extra Light" panose="020B0204020104020204" pitchFamily="34" charset="0"/>
                </a:defRPr>
              </a:lvl1pPr>
            </a:lstStyle>
            <a:p>
              <a:pPr marL="0" indent="0" algn="ctr">
                <a:lnSpc>
                  <a:spcPts val="5550"/>
                </a:lnSpc>
                <a:buNone/>
              </a:pPr>
              <a:r>
                <a:rPr lang="en-US" sz="4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Helvetica" panose="020B0604020202020204" pitchFamily="34" charset="0"/>
                  <a:ea typeface="Inter Bold" pitchFamily="34" charset="-122"/>
                  <a:cs typeface="Helvetica" panose="020B0604020202020204" pitchFamily="34" charset="0"/>
                </a:rPr>
                <a:t>Economia Azul: Surreal Cabo Verde</a:t>
              </a:r>
              <a:endParaRPr lang="en-US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Reciclar destaque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73919" y="3930687"/>
            <a:ext cx="509826" cy="50982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73919" y="4669708"/>
            <a:ext cx="2549604" cy="3186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lvl="0"/>
            <a:r>
              <a:rPr lang="pt-PT" sz="20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</a:rPr>
              <a:t>Conversão de resíduos orgânicos </a:t>
            </a:r>
          </a:p>
        </p:txBody>
      </p:sp>
      <p:pic>
        <p:nvPicPr>
          <p:cNvPr id="2050" name="Picture 2" descr="Cabo Verde - Governo e FAO lançam pacote de financiamento para promoção da Economia  Azul - RTP África">
            <a:extLst>
              <a:ext uri="{FF2B5EF4-FFF2-40B4-BE49-F238E27FC236}">
                <a16:creationId xmlns:a16="http://schemas.microsoft.com/office/drawing/2014/main" id="{4877EDBE-7149-F101-9A16-AF819E78B8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83" b="26951"/>
          <a:stretch/>
        </p:blipFill>
        <p:spPr bwMode="auto">
          <a:xfrm>
            <a:off x="-22622" y="-18596"/>
            <a:ext cx="14653022" cy="3720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2"/>
          <p:cNvSpPr/>
          <p:nvPr/>
        </p:nvSpPr>
        <p:spPr>
          <a:xfrm>
            <a:off x="873919" y="5098333"/>
            <a:ext cx="6486644" cy="6196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pt-PT" sz="1600" dirty="0">
                <a:latin typeface="Helvética"/>
              </a:rPr>
              <a:t>Produção de biogás e fertilizante através de Águas Residuais Combinadas com Resíduos Orgânicos de Cruzeiros</a:t>
            </a:r>
          </a:p>
          <a:p>
            <a:pPr lvl="0"/>
            <a:endParaRPr lang="pt-PT" sz="1600" dirty="0"/>
          </a:p>
        </p:txBody>
      </p:sp>
      <p:pic>
        <p:nvPicPr>
          <p:cNvPr id="6" name="Image 1" descr="Sustentabilidade destaque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7589758" y="3930687"/>
            <a:ext cx="509826" cy="50982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589758" y="4669708"/>
            <a:ext cx="2549604" cy="3186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Hubs de </a:t>
            </a:r>
            <a:r>
              <a:rPr lang="en-US" sz="2000" b="1" dirty="0" err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hidrogénio</a:t>
            </a:r>
            <a:r>
              <a:rPr lang="en-US" sz="20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  <a:r>
              <a:rPr lang="en-US" sz="2000" b="1" dirty="0" err="1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azul</a:t>
            </a:r>
            <a:endParaRPr lang="en-US" sz="2000" b="1" dirty="0">
              <a:solidFill>
                <a:srgbClr val="272525"/>
              </a:solidFill>
              <a:latin typeface="Inter Bold" pitchFamily="34" charset="0"/>
              <a:ea typeface="Inter Bold" pitchFamily="34" charset="-122"/>
              <a:cs typeface="Inter Bold" pitchFamily="34" charset="-120"/>
            </a:endParaRPr>
          </a:p>
        </p:txBody>
      </p:sp>
      <p:sp>
        <p:nvSpPr>
          <p:cNvPr id="8" name="Text 4"/>
          <p:cNvSpPr/>
          <p:nvPr/>
        </p:nvSpPr>
        <p:spPr>
          <a:xfrm>
            <a:off x="7589758" y="5098333"/>
            <a:ext cx="6486763" cy="3098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lvl="0"/>
            <a:r>
              <a:rPr lang="pt-PT" sz="1600" dirty="0">
                <a:latin typeface="Helvética"/>
              </a:rPr>
              <a:t>Produção de hidrogénio para transporte marítimo entre Europa, </a:t>
            </a:r>
          </a:p>
          <a:p>
            <a:pPr lvl="0"/>
            <a:r>
              <a:rPr lang="pt-PT" sz="1600" dirty="0">
                <a:latin typeface="Helvética"/>
              </a:rPr>
              <a:t>África e Américas</a:t>
            </a:r>
            <a:endParaRPr lang="pt-PT" sz="1600" dirty="0"/>
          </a:p>
        </p:txBody>
      </p:sp>
      <p:pic>
        <p:nvPicPr>
          <p:cNvPr id="9" name="Image 2" descr="Ventoso destaque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873919" y="6084766"/>
            <a:ext cx="509826" cy="50982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73919" y="6823787"/>
            <a:ext cx="2549604" cy="3186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pt-PT" sz="20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Tecnologia para produção de energia elétrica</a:t>
            </a:r>
          </a:p>
        </p:txBody>
      </p:sp>
      <p:sp>
        <p:nvSpPr>
          <p:cNvPr id="11" name="Text 6"/>
          <p:cNvSpPr/>
          <p:nvPr/>
        </p:nvSpPr>
        <p:spPr>
          <a:xfrm>
            <a:off x="873919" y="7252412"/>
            <a:ext cx="6486644" cy="3098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lvl="0"/>
            <a:r>
              <a:rPr lang="pt-PT" sz="1600" dirty="0">
                <a:latin typeface="Helvética"/>
              </a:rPr>
              <a:t>A partir de ventos de alta altitude, com fornecimento contínuo</a:t>
            </a:r>
            <a:endParaRPr lang="pt-PT" sz="1600" dirty="0"/>
          </a:p>
        </p:txBody>
      </p:sp>
      <p:pic>
        <p:nvPicPr>
          <p:cNvPr id="15" name="Image 4" descr="Ondulado destaque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7589758" y="5834259"/>
            <a:ext cx="509826" cy="509826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7589758" y="6573280"/>
            <a:ext cx="2549604" cy="3186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pt-PT" sz="20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Conversão da energia da ondulação oceânica</a:t>
            </a:r>
          </a:p>
        </p:txBody>
      </p:sp>
      <p:sp>
        <p:nvSpPr>
          <p:cNvPr id="17" name="Text 10"/>
          <p:cNvSpPr/>
          <p:nvPr/>
        </p:nvSpPr>
        <p:spPr>
          <a:xfrm>
            <a:off x="7589758" y="7001905"/>
            <a:ext cx="6486644" cy="54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pt-PT" sz="1600" dirty="0">
                <a:latin typeface="Helvética"/>
              </a:rPr>
              <a:t>Energia de Base a paro </a:t>
            </a:r>
            <a:r>
              <a:rPr lang="pt-PT" sz="1600" dirty="0" err="1">
                <a:latin typeface="Helvética"/>
              </a:rPr>
              <a:t>Swell</a:t>
            </a:r>
            <a:r>
              <a:rPr lang="pt-PT" sz="1600" dirty="0">
                <a:latin typeface="Helvética"/>
              </a:rPr>
              <a:t> com integração simultânea de</a:t>
            </a:r>
          </a:p>
          <a:p>
            <a:r>
              <a:rPr lang="pt-PT" sz="1600" dirty="0">
                <a:latin typeface="Helvética"/>
              </a:rPr>
              <a:t>funções de proteção costeira (quebra-ondas).</a:t>
            </a:r>
            <a:endParaRPr lang="pt-PT" sz="1600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0E270173-BFDE-6FAB-CED8-9E910158EDE8}"/>
              </a:ext>
            </a:extLst>
          </p:cNvPr>
          <p:cNvSpPr/>
          <p:nvPr/>
        </p:nvSpPr>
        <p:spPr>
          <a:xfrm>
            <a:off x="12317506" y="7741682"/>
            <a:ext cx="2312894" cy="3629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14" name="Imagem 13" descr="Logotipo&#10;&#10;Descrição gerada automaticamente">
            <a:extLst>
              <a:ext uri="{FF2B5EF4-FFF2-40B4-BE49-F238E27FC236}">
                <a16:creationId xmlns:a16="http://schemas.microsoft.com/office/drawing/2014/main" id="{8CD9B09B-48F3-132D-7980-7C305107E02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3933" y="7119959"/>
            <a:ext cx="1065355" cy="829863"/>
          </a:xfrm>
          <a:prstGeom prst="rect">
            <a:avLst/>
          </a:prstGeom>
        </p:spPr>
      </p:pic>
      <p:grpSp>
        <p:nvGrpSpPr>
          <p:cNvPr id="19" name="Agrupar 18">
            <a:extLst>
              <a:ext uri="{FF2B5EF4-FFF2-40B4-BE49-F238E27FC236}">
                <a16:creationId xmlns:a16="http://schemas.microsoft.com/office/drawing/2014/main" id="{70E32E06-D676-E02B-ECDE-28848B7DCA63}"/>
              </a:ext>
            </a:extLst>
          </p:cNvPr>
          <p:cNvGrpSpPr/>
          <p:nvPr/>
        </p:nvGrpSpPr>
        <p:grpSpPr>
          <a:xfrm>
            <a:off x="-758968" y="106831"/>
            <a:ext cx="16125713" cy="1213485"/>
            <a:chOff x="-923426" y="1768595"/>
            <a:chExt cx="16125713" cy="1213485"/>
          </a:xfrm>
        </p:grpSpPr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A9BE5661-FF2D-5863-C772-062B2D428CD3}"/>
                </a:ext>
              </a:extLst>
            </p:cNvPr>
            <p:cNvSpPr/>
            <p:nvPr/>
          </p:nvSpPr>
          <p:spPr>
            <a:xfrm>
              <a:off x="-923426" y="1768595"/>
              <a:ext cx="16125713" cy="1213485"/>
            </a:xfrm>
            <a:prstGeom prst="rect">
              <a:avLst/>
            </a:prstGeom>
            <a:noFill/>
            <a:ln w="28575" cap="flat" cmpd="sng" algn="ctr">
              <a:solidFill>
                <a:schemeClr val="bg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4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38D26B2D-AE9D-5154-C1E9-8650DA6A6264}"/>
                </a:ext>
              </a:extLst>
            </p:cNvPr>
            <p:cNvSpPr/>
            <p:nvPr/>
          </p:nvSpPr>
          <p:spPr>
            <a:xfrm>
              <a:off x="-603928" y="1917198"/>
              <a:ext cx="15555558" cy="866281"/>
            </a:xfrm>
            <a:prstGeom prst="rect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id="{836F9A37-CC41-E6B6-2C5E-5DC3A0F7DAED}"/>
                </a:ext>
              </a:extLst>
            </p:cNvPr>
            <p:cNvSpPr txBox="1"/>
            <p:nvPr/>
          </p:nvSpPr>
          <p:spPr>
            <a:xfrm>
              <a:off x="555079" y="1847300"/>
              <a:ext cx="13453110" cy="893803"/>
            </a:xfrm>
            <a:prstGeom prst="round2DiagRect">
              <a:avLst/>
            </a:prstGeom>
          </p:spPr>
          <p:txBody>
            <a:bodyPr vert="horz" lIns="109728" tIns="54864" rIns="109728" bIns="54864" rtlCol="0" anchor="ctr">
              <a:normAutofit/>
            </a:bodyPr>
            <a:lstStyle>
              <a:defPPr>
                <a:defRPr lang="nl-NL"/>
              </a:defPPr>
              <a:lvl1pPr>
                <a:defRPr sz="3600">
                  <a:solidFill>
                    <a:schemeClr val="bg1"/>
                  </a:solidFill>
                  <a:latin typeface="Abadi Extra Light" panose="020B0204020104020204" pitchFamily="34" charset="0"/>
                </a:defRPr>
              </a:lvl1pPr>
            </a:lstStyle>
            <a:p>
              <a:pPr marL="0" indent="0" algn="ctr">
                <a:lnSpc>
                  <a:spcPts val="5000"/>
                </a:lnSpc>
                <a:buNone/>
              </a:pPr>
              <a:r>
                <a:rPr lang="en-US" sz="44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Inter Bold" pitchFamily="34" charset="0"/>
                  <a:ea typeface="Inter Bold" pitchFamily="34" charset="-122"/>
                  <a:cs typeface="Inter Bold" pitchFamily="34" charset="-120"/>
                </a:rPr>
                <a:t>Projetos</a:t>
              </a:r>
              <a:r>
                <a:rPr lang="en-US" sz="4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ter Bold" pitchFamily="34" charset="0"/>
                  <a:ea typeface="Inter Bold" pitchFamily="34" charset="-122"/>
                  <a:cs typeface="Inter Bold" pitchFamily="34" charset="-120"/>
                </a:rPr>
                <a:t> de Economia Azul</a:t>
              </a:r>
              <a:endParaRPr lang="en-US" sz="4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05871" y="3767357"/>
            <a:ext cx="1373993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pt-PT" sz="4400" b="1" dirty="0">
                <a:solidFill>
                  <a:schemeClr val="tx2">
                    <a:lumMod val="50000"/>
                  </a:schemeClr>
                </a:solidFill>
                <a:latin typeface="Helvetica" panose="020B0604020202020204" pitchFamily="34" charset="0"/>
                <a:ea typeface="Inter Bold" pitchFamily="34" charset="-122"/>
                <a:cs typeface="Helvetica" panose="020B0604020202020204" pitchFamily="34" charset="0"/>
              </a:rPr>
              <a:t>Metas Ambientais dos Portos de Cabo Verde </a:t>
            </a:r>
            <a:r>
              <a:rPr lang="pt-PT" sz="2400" b="1" dirty="0">
                <a:solidFill>
                  <a:schemeClr val="tx2">
                    <a:lumMod val="50000"/>
                  </a:schemeClr>
                </a:solidFill>
                <a:latin typeface="Helvetica" panose="020B0604020202020204" pitchFamily="34" charset="0"/>
                <a:ea typeface="Inter Bold" pitchFamily="34" charset="-122"/>
                <a:cs typeface="Helvetica" panose="020B0604020202020204" pitchFamily="34" charset="0"/>
              </a:rPr>
              <a:t>(até 2030)</a:t>
            </a:r>
          </a:p>
          <a:p>
            <a:pPr marL="0" indent="0" algn="l">
              <a:lnSpc>
                <a:spcPts val="5550"/>
              </a:lnSpc>
              <a:buNone/>
            </a:pPr>
            <a:endParaRPr lang="pt-PT" sz="4400" b="1" dirty="0">
              <a:solidFill>
                <a:schemeClr val="tx2">
                  <a:lumMod val="50000"/>
                </a:schemeClr>
              </a:solidFill>
              <a:latin typeface="Helvetica" panose="020B0604020202020204" pitchFamily="34" charset="0"/>
              <a:ea typeface="Inter Bold" pitchFamily="34" charset="-122"/>
              <a:cs typeface="Helvetica" panose="020B06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873800" y="4648319"/>
            <a:ext cx="4158615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400" b="1" dirty="0">
                <a:solidFill>
                  <a:schemeClr val="tx2">
                    <a:lumMod val="50000"/>
                  </a:schemeClr>
                </a:solidFill>
                <a:latin typeface="Helvetica" panose="020B0604020202020204" pitchFamily="34" charset="0"/>
                <a:ea typeface="Inter Bold" pitchFamily="34" charset="-122"/>
                <a:cs typeface="Helvetica" panose="020B0604020202020204" pitchFamily="34" charset="0"/>
              </a:rPr>
              <a:t>-30%</a:t>
            </a:r>
            <a:endParaRPr lang="en-US" sz="5400" dirty="0">
              <a:solidFill>
                <a:schemeClr val="tx2">
                  <a:lumMod val="5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1535430" y="568011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750"/>
              </a:lnSpc>
            </a:pPr>
            <a:r>
              <a:rPr lang="pt-PT" sz="2000" b="1" dirty="0">
                <a:solidFill>
                  <a:schemeClr val="tx2">
                    <a:lumMod val="50000"/>
                  </a:schemeClr>
                </a:solidFill>
                <a:latin typeface="Helvetica" panose="020B0604020202020204" pitchFamily="34" charset="0"/>
                <a:ea typeface="Inter Bold" pitchFamily="34" charset="-122"/>
                <a:cs typeface="Helvetica" panose="020B0604020202020204" pitchFamily="34" charset="0"/>
              </a:rPr>
              <a:t>Redução de emissões de CO₂</a:t>
            </a:r>
          </a:p>
        </p:txBody>
      </p:sp>
      <p:sp>
        <p:nvSpPr>
          <p:cNvPr id="5" name="Text 3"/>
          <p:cNvSpPr/>
          <p:nvPr/>
        </p:nvSpPr>
        <p:spPr>
          <a:xfrm>
            <a:off x="873800" y="6170533"/>
            <a:ext cx="41586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pt-PT" sz="1600" dirty="0">
                <a:solidFill>
                  <a:schemeClr val="tx2">
                    <a:lumMod val="50000"/>
                  </a:schemeClr>
                </a:solidFill>
                <a:latin typeface="Helvetica" panose="020B0604020202020204" pitchFamily="34" charset="0"/>
                <a:ea typeface="Inter" pitchFamily="34" charset="-122"/>
                <a:cs typeface="Helvetica" panose="020B0604020202020204" pitchFamily="34" charset="0"/>
              </a:rPr>
              <a:t>Através da eletrificação de equipamentos, eficiência logística e introdução de combustíveis alternativos.</a:t>
            </a:r>
          </a:p>
        </p:txBody>
      </p:sp>
      <p:sp>
        <p:nvSpPr>
          <p:cNvPr id="6" name="Text 4"/>
          <p:cNvSpPr/>
          <p:nvPr/>
        </p:nvSpPr>
        <p:spPr>
          <a:xfrm>
            <a:off x="5315903" y="4648319"/>
            <a:ext cx="4158615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400" b="1" dirty="0">
                <a:solidFill>
                  <a:schemeClr val="tx2">
                    <a:lumMod val="50000"/>
                  </a:schemeClr>
                </a:solidFill>
                <a:latin typeface="Helvetica" panose="020B0604020202020204" pitchFamily="34" charset="0"/>
                <a:ea typeface="Inter Bold" pitchFamily="34" charset="-122"/>
                <a:cs typeface="Helvetica" panose="020B0604020202020204" pitchFamily="34" charset="0"/>
              </a:rPr>
              <a:t>100%</a:t>
            </a:r>
            <a:endParaRPr lang="en-US" sz="5400" dirty="0">
              <a:solidFill>
                <a:schemeClr val="tx2">
                  <a:lumMod val="5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5977533" y="563368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000" b="1" dirty="0" err="1">
                <a:solidFill>
                  <a:schemeClr val="tx2">
                    <a:lumMod val="50000"/>
                  </a:schemeClr>
                </a:solidFill>
                <a:latin typeface="Helvetica" panose="020B0604020202020204" pitchFamily="34" charset="0"/>
                <a:ea typeface="Inter Bold" pitchFamily="34" charset="-122"/>
                <a:cs typeface="Helvetica" panose="020B0604020202020204" pitchFamily="34" charset="0"/>
              </a:rPr>
              <a:t>Gestão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Helvetica" panose="020B0604020202020204" pitchFamily="34" charset="0"/>
                <a:ea typeface="Inter Bold" pitchFamily="34" charset="-122"/>
                <a:cs typeface="Helvetica" panose="020B0604020202020204" pitchFamily="34" charset="0"/>
              </a:rPr>
              <a:t> de </a:t>
            </a:r>
            <a:r>
              <a:rPr lang="en-US" sz="2000" b="1" dirty="0" err="1">
                <a:solidFill>
                  <a:schemeClr val="tx2">
                    <a:lumMod val="50000"/>
                  </a:schemeClr>
                </a:solidFill>
                <a:latin typeface="Helvetica" panose="020B0604020202020204" pitchFamily="34" charset="0"/>
                <a:ea typeface="Inter Bold" pitchFamily="34" charset="-122"/>
                <a:cs typeface="Helvetica" panose="020B0604020202020204" pitchFamily="34" charset="0"/>
              </a:rPr>
              <a:t>Resíduos</a:t>
            </a:r>
            <a:endParaRPr lang="en-US" sz="2000" b="1" dirty="0">
              <a:solidFill>
                <a:schemeClr val="tx2">
                  <a:lumMod val="50000"/>
                </a:schemeClr>
              </a:solidFill>
              <a:latin typeface="Helvetica" panose="020B0604020202020204" pitchFamily="34" charset="0"/>
              <a:ea typeface="Inter Bold" pitchFamily="34" charset="-122"/>
              <a:cs typeface="Helvetica" panose="020B0604020202020204" pitchFamily="34" charset="0"/>
            </a:endParaRPr>
          </a:p>
          <a:p>
            <a:pPr marL="0" indent="0" algn="ctr">
              <a:lnSpc>
                <a:spcPts val="2750"/>
              </a:lnSpc>
              <a:buNone/>
            </a:pPr>
            <a:endParaRPr lang="en-US" sz="2000" dirty="0">
              <a:solidFill>
                <a:schemeClr val="tx2">
                  <a:lumMod val="5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5315903" y="6170533"/>
            <a:ext cx="41586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pt-PT" sz="1600" dirty="0">
                <a:solidFill>
                  <a:schemeClr val="tx2">
                    <a:lumMod val="50000"/>
                  </a:schemeClr>
                </a:solidFill>
                <a:latin typeface="Helvetica" panose="020B0604020202020204" pitchFamily="34" charset="0"/>
                <a:ea typeface="Inter" pitchFamily="34" charset="-122"/>
                <a:cs typeface="Helvetica" panose="020B0604020202020204" pitchFamily="34" charset="0"/>
              </a:rPr>
              <a:t>Implementação de ecopontos portuários e parcerias com operadores locais.</a:t>
            </a:r>
          </a:p>
        </p:txBody>
      </p:sp>
      <p:sp>
        <p:nvSpPr>
          <p:cNvPr id="9" name="Text 7"/>
          <p:cNvSpPr/>
          <p:nvPr/>
        </p:nvSpPr>
        <p:spPr>
          <a:xfrm>
            <a:off x="9758005" y="4648319"/>
            <a:ext cx="4158615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400" b="1" dirty="0">
                <a:solidFill>
                  <a:schemeClr val="tx2">
                    <a:lumMod val="50000"/>
                  </a:schemeClr>
                </a:solidFill>
                <a:latin typeface="Helvetica" panose="020B0604020202020204" pitchFamily="34" charset="0"/>
                <a:ea typeface="Inter Bold" pitchFamily="34" charset="-122"/>
                <a:cs typeface="Helvetica" panose="020B0604020202020204" pitchFamily="34" charset="0"/>
              </a:rPr>
              <a:t>+50%</a:t>
            </a:r>
            <a:endParaRPr lang="en-US" sz="5400" dirty="0">
              <a:solidFill>
                <a:schemeClr val="tx2">
                  <a:lumMod val="5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10326172" y="5680115"/>
            <a:ext cx="302216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000" b="1" dirty="0" err="1">
                <a:solidFill>
                  <a:schemeClr val="tx2">
                    <a:lumMod val="50000"/>
                  </a:schemeClr>
                </a:solidFill>
                <a:latin typeface="Helvetica" panose="020B0604020202020204" pitchFamily="34" charset="0"/>
                <a:ea typeface="Inter Bold" pitchFamily="34" charset="-122"/>
                <a:cs typeface="Helvetica" panose="020B0604020202020204" pitchFamily="34" charset="0"/>
              </a:rPr>
              <a:t>Energias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Helvetica" panose="020B0604020202020204" pitchFamily="34" charset="0"/>
                <a:ea typeface="Inter Bold" pitchFamily="34" charset="-122"/>
                <a:cs typeface="Helvetica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>
                    <a:lumMod val="50000"/>
                  </a:schemeClr>
                </a:solidFill>
                <a:latin typeface="Helvetica" panose="020B0604020202020204" pitchFamily="34" charset="0"/>
                <a:ea typeface="Inter Bold" pitchFamily="34" charset="-122"/>
                <a:cs typeface="Helvetica" panose="020B0604020202020204" pitchFamily="34" charset="0"/>
              </a:rPr>
              <a:t>Renováveis</a:t>
            </a:r>
            <a:endParaRPr lang="en-US" sz="2000" b="1" dirty="0">
              <a:solidFill>
                <a:schemeClr val="tx2">
                  <a:lumMod val="50000"/>
                </a:schemeClr>
              </a:solidFill>
              <a:latin typeface="Helvetica" panose="020B0604020202020204" pitchFamily="34" charset="0"/>
              <a:ea typeface="Inter Bold" pitchFamily="34" charset="-122"/>
              <a:cs typeface="Helvetica" panose="020B0604020202020204" pitchFamily="34" charset="0"/>
            </a:endParaRPr>
          </a:p>
          <a:p>
            <a:pPr marL="0" indent="0" algn="ctr">
              <a:lnSpc>
                <a:spcPts val="2750"/>
              </a:lnSpc>
              <a:buNone/>
            </a:pP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Helvetica" panose="020B0604020202020204" pitchFamily="34" charset="0"/>
                <a:ea typeface="Inter Bold" pitchFamily="34" charset="-122"/>
                <a:cs typeface="Helvetica" panose="020B0604020202020204" pitchFamily="34" charset="0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9758005" y="6170533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pt-PT" sz="1600" dirty="0">
                <a:solidFill>
                  <a:schemeClr val="tx2">
                    <a:lumMod val="50000"/>
                  </a:schemeClr>
                </a:solidFill>
                <a:latin typeface="Helvetica" panose="020B0604020202020204" pitchFamily="34" charset="0"/>
                <a:ea typeface="Inter" pitchFamily="34" charset="-122"/>
                <a:cs typeface="Helvetica" panose="020B0604020202020204" pitchFamily="34" charset="0"/>
              </a:rPr>
              <a:t>Instalação de painéis solares nos terminais e integração na rede nacional de renováveis.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C730288-10FD-2757-26F5-0584CB2C12FB}"/>
              </a:ext>
            </a:extLst>
          </p:cNvPr>
          <p:cNvSpPr/>
          <p:nvPr/>
        </p:nvSpPr>
        <p:spPr>
          <a:xfrm>
            <a:off x="12317506" y="7741682"/>
            <a:ext cx="2312894" cy="3629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14" name="Imagem 13" descr="Logotipo&#10;&#10;Descrição gerada automaticamente">
            <a:extLst>
              <a:ext uri="{FF2B5EF4-FFF2-40B4-BE49-F238E27FC236}">
                <a16:creationId xmlns:a16="http://schemas.microsoft.com/office/drawing/2014/main" id="{0B8587CB-765E-86ED-842F-1D88180C56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3933" y="7119959"/>
            <a:ext cx="1065355" cy="829863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DEA02172-ED04-9819-9B48-B50A90AA82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t="18321" b="42927"/>
          <a:stretch/>
        </p:blipFill>
        <p:spPr bwMode="auto">
          <a:xfrm>
            <a:off x="0" y="11215"/>
            <a:ext cx="14630400" cy="318918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8">
            <a:extLst>
              <a:ext uri="{FF2B5EF4-FFF2-40B4-BE49-F238E27FC236}">
                <a16:creationId xmlns:a16="http://schemas.microsoft.com/office/drawing/2014/main" id="{74F4E8F8-7E46-590E-4FAF-9FE41914B2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"/>
            <a:ext cx="13927456" cy="822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48B069DB-EACB-BA47-3480-25F7C18BCBB4}"/>
              </a:ext>
            </a:extLst>
          </p:cNvPr>
          <p:cNvSpPr txBox="1"/>
          <p:nvPr/>
        </p:nvSpPr>
        <p:spPr>
          <a:xfrm>
            <a:off x="1244261" y="3560803"/>
            <a:ext cx="5597114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6480" dirty="0">
                <a:solidFill>
                  <a:schemeClr val="bg1"/>
                </a:solidFill>
              </a:rPr>
              <a:t>OBRIGADO</a:t>
            </a:r>
          </a:p>
        </p:txBody>
      </p:sp>
    </p:spTree>
    <p:extLst>
      <p:ext uri="{BB962C8B-B14F-4D97-AF65-F5344CB8AC3E}">
        <p14:creationId xmlns:p14="http://schemas.microsoft.com/office/powerpoint/2010/main" val="1152525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52490" y="5157326"/>
            <a:ext cx="8981476" cy="7086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pt-PT" sz="4450" b="1" dirty="0">
                <a:solidFill>
                  <a:schemeClr val="tx2">
                    <a:lumMod val="50000"/>
                  </a:schemeClr>
                </a:solidFill>
                <a:latin typeface="Helvetica" panose="020B0604020202020204" pitchFamily="34" charset="0"/>
                <a:ea typeface="Inter Bold" pitchFamily="34" charset="-122"/>
                <a:cs typeface="Helvetica" panose="020B0604020202020204" pitchFamily="34" charset="0"/>
              </a:rPr>
              <a:t>PRÁTICAS SUSTENTÁVEIS</a:t>
            </a:r>
            <a:endParaRPr lang="en-US" sz="4450" dirty="0">
              <a:solidFill>
                <a:schemeClr val="tx2">
                  <a:lumMod val="5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552490" y="5960734"/>
            <a:ext cx="14243009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Helvetica" panose="020B0604020202020204" pitchFamily="34" charset="0"/>
                <a:ea typeface="Inter Bold" pitchFamily="34" charset="-122"/>
                <a:cs typeface="Helvetica" panose="020B0604020202020204" pitchFamily="34" charset="0"/>
              </a:rPr>
              <a:t>A Visão de Cabo Verde para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Helvetica" panose="020B0604020202020204" pitchFamily="34" charset="0"/>
                <a:ea typeface="Inter Bold" pitchFamily="34" charset="-122"/>
                <a:cs typeface="Helvetica" panose="020B0604020202020204" pitchFamily="34" charset="0"/>
              </a:rPr>
              <a:t>infraestruturas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Helvetica" panose="020B0604020202020204" pitchFamily="34" charset="0"/>
                <a:ea typeface="Inter Bold" pitchFamily="34" charset="-122"/>
                <a:cs typeface="Helvetica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Helvetica" panose="020B0604020202020204" pitchFamily="34" charset="0"/>
                <a:ea typeface="Inter Bold" pitchFamily="34" charset="-122"/>
                <a:cs typeface="Helvetica" panose="020B0604020202020204" pitchFamily="34" charset="0"/>
              </a:rPr>
              <a:t>portuárias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Helvetica" panose="020B0604020202020204" pitchFamily="34" charset="0"/>
                <a:ea typeface="Inter Bold" pitchFamily="34" charset="-122"/>
                <a:cs typeface="Helvetica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Helvetica" panose="020B0604020202020204" pitchFamily="34" charset="0"/>
                <a:ea typeface="Inter Bold" pitchFamily="34" charset="-122"/>
                <a:cs typeface="Helvetica" panose="020B0604020202020204" pitchFamily="34" charset="0"/>
              </a:rPr>
              <a:t>inteligentes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Helvetica" panose="020B0604020202020204" pitchFamily="34" charset="0"/>
                <a:ea typeface="Inter Bold" pitchFamily="34" charset="-122"/>
                <a:cs typeface="Helvetica" panose="020B0604020202020204" pitchFamily="34" charset="0"/>
              </a:rPr>
              <a:t> e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Helvetica" panose="020B0604020202020204" pitchFamily="34" charset="0"/>
                <a:ea typeface="Inter Bold" pitchFamily="34" charset="-122"/>
                <a:cs typeface="Helvetica" panose="020B0604020202020204" pitchFamily="34" charset="0"/>
              </a:rPr>
              <a:t>desenvolvimento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Helvetica" panose="020B0604020202020204" pitchFamily="34" charset="0"/>
                <a:ea typeface="Inter Bold" pitchFamily="34" charset="-122"/>
                <a:cs typeface="Helvetica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Helvetica" panose="020B0604020202020204" pitchFamily="34" charset="0"/>
                <a:ea typeface="Inter Bold" pitchFamily="34" charset="-122"/>
                <a:cs typeface="Helvetica" panose="020B0604020202020204" pitchFamily="34" charset="0"/>
              </a:rPr>
              <a:t>sustentável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Helvetica" panose="020B0604020202020204" pitchFamily="34" charset="0"/>
                <a:ea typeface="Inter Bold" pitchFamily="34" charset="-122"/>
                <a:cs typeface="Helvetica" panose="020B0604020202020204" pitchFamily="34" charset="0"/>
              </a:rPr>
              <a:t>.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AEB97B3C-D29F-C39C-F4E1-CFC1DC85A2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2" t="31966" r="-172" b="14766"/>
          <a:stretch/>
        </p:blipFill>
        <p:spPr>
          <a:xfrm>
            <a:off x="0" y="-168167"/>
            <a:ext cx="14655626" cy="4879213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4AA84368-046C-687F-8006-880C7CDE48F5}"/>
              </a:ext>
            </a:extLst>
          </p:cNvPr>
          <p:cNvSpPr/>
          <p:nvPr/>
        </p:nvSpPr>
        <p:spPr>
          <a:xfrm>
            <a:off x="12317506" y="7723991"/>
            <a:ext cx="2312894" cy="5056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7950319E-B998-36CD-BDC6-305B586109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3933" y="7020926"/>
            <a:ext cx="1065355" cy="829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428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Agrupar 69">
            <a:extLst>
              <a:ext uri="{FF2B5EF4-FFF2-40B4-BE49-F238E27FC236}">
                <a16:creationId xmlns:a16="http://schemas.microsoft.com/office/drawing/2014/main" id="{75BFBFD2-0186-FE36-E422-258DCB48D3BD}"/>
              </a:ext>
            </a:extLst>
          </p:cNvPr>
          <p:cNvGrpSpPr/>
          <p:nvPr/>
        </p:nvGrpSpPr>
        <p:grpSpPr>
          <a:xfrm>
            <a:off x="-1" y="0"/>
            <a:ext cx="11447465" cy="8229600"/>
            <a:chOff x="776442" y="0"/>
            <a:chExt cx="11415557" cy="6858000"/>
          </a:xfrm>
        </p:grpSpPr>
        <p:pic>
          <p:nvPicPr>
            <p:cNvPr id="71" name="Imagem 70" descr="Uma imagem com mapa, Terra, água, Mundo&#10;&#10;Os conteúdos gerados por IA podem estar incorretos.">
              <a:extLst>
                <a:ext uri="{FF2B5EF4-FFF2-40B4-BE49-F238E27FC236}">
                  <a16:creationId xmlns:a16="http://schemas.microsoft.com/office/drawing/2014/main" id="{EE996A55-BFD9-E2BB-B2C5-05642478AD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3032" r="5434"/>
            <a:stretch/>
          </p:blipFill>
          <p:spPr>
            <a:xfrm>
              <a:off x="776442" y="0"/>
              <a:ext cx="11415557" cy="6858000"/>
            </a:xfrm>
            <a:prstGeom prst="rect">
              <a:avLst/>
            </a:prstGeom>
          </p:spPr>
        </p:pic>
        <p:grpSp>
          <p:nvGrpSpPr>
            <p:cNvPr id="72" name="Agrupar 71">
              <a:extLst>
                <a:ext uri="{FF2B5EF4-FFF2-40B4-BE49-F238E27FC236}">
                  <a16:creationId xmlns:a16="http://schemas.microsoft.com/office/drawing/2014/main" id="{4E40E219-C8AD-CAD6-07F4-0C7216FEBD2D}"/>
                </a:ext>
              </a:extLst>
            </p:cNvPr>
            <p:cNvGrpSpPr/>
            <p:nvPr/>
          </p:nvGrpSpPr>
          <p:grpSpPr>
            <a:xfrm>
              <a:off x="781873" y="2366532"/>
              <a:ext cx="11335539" cy="3447480"/>
              <a:chOff x="781873" y="2366532"/>
              <a:chExt cx="11335539" cy="3447480"/>
            </a:xfrm>
          </p:grpSpPr>
          <p:sp>
            <p:nvSpPr>
              <p:cNvPr id="73" name="Seta: Curvada para Baixo 72">
                <a:extLst>
                  <a:ext uri="{FF2B5EF4-FFF2-40B4-BE49-F238E27FC236}">
                    <a16:creationId xmlns:a16="http://schemas.microsoft.com/office/drawing/2014/main" id="{C0402762-CF0D-FDAF-E2C9-1D748562AA67}"/>
                  </a:ext>
                </a:extLst>
              </p:cNvPr>
              <p:cNvSpPr/>
              <p:nvPr/>
            </p:nvSpPr>
            <p:spPr>
              <a:xfrm rot="21377624">
                <a:off x="6166490" y="2613884"/>
                <a:ext cx="4509693" cy="699118"/>
              </a:xfrm>
              <a:prstGeom prst="curvedDownArrow">
                <a:avLst>
                  <a:gd name="adj1" fmla="val 5818"/>
                  <a:gd name="adj2" fmla="val 42401"/>
                  <a:gd name="adj3" fmla="val 31360"/>
                </a:avLst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CV">
                  <a:solidFill>
                    <a:schemeClr val="tx1"/>
                  </a:solidFill>
                </a:endParaRPr>
              </a:p>
            </p:txBody>
          </p:sp>
          <p:sp>
            <p:nvSpPr>
              <p:cNvPr id="74" name="Seta: Curvada para Baixo 73">
                <a:extLst>
                  <a:ext uri="{FF2B5EF4-FFF2-40B4-BE49-F238E27FC236}">
                    <a16:creationId xmlns:a16="http://schemas.microsoft.com/office/drawing/2014/main" id="{F0809D66-C164-8070-996C-CB981334F990}"/>
                  </a:ext>
                </a:extLst>
              </p:cNvPr>
              <p:cNvSpPr/>
              <p:nvPr/>
            </p:nvSpPr>
            <p:spPr>
              <a:xfrm rot="9900000">
                <a:off x="1762043" y="4932462"/>
                <a:ext cx="4516635" cy="714384"/>
              </a:xfrm>
              <a:prstGeom prst="curvedDownArrow">
                <a:avLst>
                  <a:gd name="adj1" fmla="val 5818"/>
                  <a:gd name="adj2" fmla="val 42401"/>
                  <a:gd name="adj3" fmla="val 31360"/>
                </a:avLst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CV">
                  <a:solidFill>
                    <a:schemeClr val="tx1"/>
                  </a:solidFill>
                </a:endParaRPr>
              </a:p>
            </p:txBody>
          </p:sp>
          <p:sp>
            <p:nvSpPr>
              <p:cNvPr id="75" name="Seta: Curvada para Baixo 74">
                <a:extLst>
                  <a:ext uri="{FF2B5EF4-FFF2-40B4-BE49-F238E27FC236}">
                    <a16:creationId xmlns:a16="http://schemas.microsoft.com/office/drawing/2014/main" id="{5C8E4D41-DC4E-774A-4AFC-133A41869C38}"/>
                  </a:ext>
                </a:extLst>
              </p:cNvPr>
              <p:cNvSpPr/>
              <p:nvPr/>
            </p:nvSpPr>
            <p:spPr>
              <a:xfrm rot="21377624">
                <a:off x="6108791" y="2366532"/>
                <a:ext cx="6008621" cy="752164"/>
              </a:xfrm>
              <a:prstGeom prst="curvedDownArrow">
                <a:avLst>
                  <a:gd name="adj1" fmla="val 5818"/>
                  <a:gd name="adj2" fmla="val 42401"/>
                  <a:gd name="adj3" fmla="val 31360"/>
                </a:avLst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CV">
                  <a:solidFill>
                    <a:schemeClr val="tx1"/>
                  </a:solidFill>
                </a:endParaRPr>
              </a:p>
            </p:txBody>
          </p:sp>
          <p:sp>
            <p:nvSpPr>
              <p:cNvPr id="76" name="Seta: Curvada para Baixo 75">
                <a:extLst>
                  <a:ext uri="{FF2B5EF4-FFF2-40B4-BE49-F238E27FC236}">
                    <a16:creationId xmlns:a16="http://schemas.microsoft.com/office/drawing/2014/main" id="{C6393DCC-105A-41ED-7659-AF2D1124A806}"/>
                  </a:ext>
                </a:extLst>
              </p:cNvPr>
              <p:cNvSpPr/>
              <p:nvPr/>
            </p:nvSpPr>
            <p:spPr>
              <a:xfrm rot="768163" flipV="1">
                <a:off x="5989086" y="4833361"/>
                <a:ext cx="4587867" cy="980651"/>
              </a:xfrm>
              <a:prstGeom prst="curvedDownArrow">
                <a:avLst>
                  <a:gd name="adj1" fmla="val 5818"/>
                  <a:gd name="adj2" fmla="val 42401"/>
                  <a:gd name="adj3" fmla="val 31360"/>
                </a:avLst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CV">
                  <a:solidFill>
                    <a:schemeClr val="tx1"/>
                  </a:solidFill>
                </a:endParaRPr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F34315C5-6ABE-0E57-8D0B-4A51AEFA4CB6}"/>
                  </a:ext>
                </a:extLst>
              </p:cNvPr>
              <p:cNvSpPr/>
              <p:nvPr/>
            </p:nvSpPr>
            <p:spPr>
              <a:xfrm>
                <a:off x="5689956" y="3481375"/>
                <a:ext cx="878762" cy="878762"/>
              </a:xfrm>
              <a:prstGeom prst="ellipse">
                <a:avLst/>
              </a:prstGeom>
              <a:noFill/>
              <a:ln w="762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CV"/>
              </a:p>
            </p:txBody>
          </p:sp>
          <p:sp>
            <p:nvSpPr>
              <p:cNvPr id="78" name="Seta: Curvada para Baixo 77">
                <a:extLst>
                  <a:ext uri="{FF2B5EF4-FFF2-40B4-BE49-F238E27FC236}">
                    <a16:creationId xmlns:a16="http://schemas.microsoft.com/office/drawing/2014/main" id="{BDCCA947-E14A-30E0-C36A-237C3FB83617}"/>
                  </a:ext>
                </a:extLst>
              </p:cNvPr>
              <p:cNvSpPr/>
              <p:nvPr/>
            </p:nvSpPr>
            <p:spPr>
              <a:xfrm rot="11129664" flipV="1">
                <a:off x="781873" y="2536897"/>
                <a:ext cx="5373577" cy="648185"/>
              </a:xfrm>
              <a:prstGeom prst="curvedDownArrow">
                <a:avLst>
                  <a:gd name="adj1" fmla="val 5818"/>
                  <a:gd name="adj2" fmla="val 42401"/>
                  <a:gd name="adj3" fmla="val 31360"/>
                </a:avLst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CV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5" name="Text 2"/>
          <p:cNvSpPr/>
          <p:nvPr/>
        </p:nvSpPr>
        <p:spPr>
          <a:xfrm>
            <a:off x="11532221" y="1525131"/>
            <a:ext cx="2965977" cy="31478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850"/>
              </a:lnSpc>
              <a:buNone/>
            </a:pPr>
            <a:r>
              <a:rPr lang="en-US" sz="1750" dirty="0">
                <a:solidFill>
                  <a:schemeClr val="tx2">
                    <a:lumMod val="50000"/>
                  </a:schemeClr>
                </a:solidFill>
                <a:latin typeface="Helvética"/>
                <a:ea typeface="Inter" pitchFamily="34" charset="-122"/>
                <a:cs typeface="Inter" pitchFamily="34" charset="-120"/>
              </a:rPr>
              <a:t>Cabo Verde </a:t>
            </a:r>
            <a:r>
              <a:rPr lang="en-US" sz="1750" dirty="0" err="1">
                <a:solidFill>
                  <a:schemeClr val="tx2">
                    <a:lumMod val="50000"/>
                  </a:schemeClr>
                </a:solidFill>
                <a:latin typeface="Helvética"/>
                <a:ea typeface="Inter" pitchFamily="34" charset="-122"/>
                <a:cs typeface="Inter" pitchFamily="34" charset="-120"/>
              </a:rPr>
              <a:t>representa</a:t>
            </a:r>
            <a:r>
              <a:rPr lang="en-US" sz="1750" dirty="0">
                <a:solidFill>
                  <a:schemeClr val="tx2">
                    <a:lumMod val="50000"/>
                  </a:schemeClr>
                </a:solidFill>
                <a:latin typeface="Helvética"/>
                <a:ea typeface="Inter" pitchFamily="34" charset="-122"/>
                <a:cs typeface="Inter" pitchFamily="34" charset="-120"/>
              </a:rPr>
              <a:t> um ponto de confluência estratégico entre </a:t>
            </a:r>
            <a:r>
              <a:rPr lang="en-US" sz="1750" dirty="0" err="1">
                <a:solidFill>
                  <a:schemeClr val="tx2">
                    <a:lumMod val="50000"/>
                  </a:schemeClr>
                </a:solidFill>
                <a:latin typeface="Helvética"/>
                <a:ea typeface="Inter" pitchFamily="34" charset="-122"/>
                <a:cs typeface="Inter" pitchFamily="34" charset="-120"/>
              </a:rPr>
              <a:t>continentes</a:t>
            </a:r>
            <a:r>
              <a:rPr lang="en-US" sz="1750" dirty="0">
                <a:solidFill>
                  <a:schemeClr val="tx2">
                    <a:lumMod val="50000"/>
                  </a:schemeClr>
                </a:solidFill>
                <a:latin typeface="Helvética"/>
                <a:ea typeface="Inter" pitchFamily="34" charset="-122"/>
                <a:cs typeface="Inter" pitchFamily="34" charset="-120"/>
              </a:rPr>
              <a:t>, </a:t>
            </a:r>
            <a:r>
              <a:rPr lang="en-US" sz="1750" dirty="0" err="1">
                <a:solidFill>
                  <a:schemeClr val="tx2">
                    <a:lumMod val="50000"/>
                  </a:schemeClr>
                </a:solidFill>
                <a:latin typeface="Helvética"/>
                <a:ea typeface="Inter" pitchFamily="34" charset="-122"/>
                <a:cs typeface="Inter" pitchFamily="34" charset="-120"/>
              </a:rPr>
              <a:t>posicionando</a:t>
            </a:r>
            <a:r>
              <a:rPr lang="en-US" sz="1750" dirty="0">
                <a:solidFill>
                  <a:schemeClr val="tx2">
                    <a:lumMod val="50000"/>
                  </a:schemeClr>
                </a:solidFill>
                <a:latin typeface="Helvética"/>
                <a:ea typeface="Inter" pitchFamily="34" charset="-122"/>
                <a:cs typeface="Inter" pitchFamily="34" charset="-120"/>
              </a:rPr>
              <a:t>-se </a:t>
            </a:r>
            <a:r>
              <a:rPr lang="en-US" sz="1750" dirty="0" err="1">
                <a:solidFill>
                  <a:schemeClr val="tx2">
                    <a:lumMod val="50000"/>
                  </a:schemeClr>
                </a:solidFill>
                <a:latin typeface="Helvética"/>
                <a:ea typeface="Inter" pitchFamily="34" charset="-122"/>
                <a:cs typeface="Inter" pitchFamily="34" charset="-120"/>
              </a:rPr>
              <a:t>como</a:t>
            </a:r>
            <a:r>
              <a:rPr lang="en-US" sz="1750" dirty="0">
                <a:solidFill>
                  <a:schemeClr val="tx2">
                    <a:lumMod val="50000"/>
                  </a:schemeClr>
                </a:solidFill>
                <a:latin typeface="Helvética"/>
                <a:ea typeface="Inter" pitchFamily="34" charset="-122"/>
                <a:cs typeface="Inter" pitchFamily="34" charset="-120"/>
              </a:rPr>
              <a:t> um  hub natural para comércio, transporte e desenvolvimento da economia azul.</a:t>
            </a:r>
            <a:endParaRPr lang="en-US" sz="1750" dirty="0">
              <a:solidFill>
                <a:schemeClr val="tx2">
                  <a:lumMod val="50000"/>
                </a:schemeClr>
              </a:solidFill>
              <a:latin typeface="Helvética"/>
            </a:endParaRPr>
          </a:p>
        </p:txBody>
      </p:sp>
      <p:sp>
        <p:nvSpPr>
          <p:cNvPr id="6" name="Text 3"/>
          <p:cNvSpPr/>
          <p:nvPr/>
        </p:nvSpPr>
        <p:spPr>
          <a:xfrm>
            <a:off x="11532221" y="4444867"/>
            <a:ext cx="2965977" cy="23953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 err="1">
                <a:solidFill>
                  <a:schemeClr val="tx2">
                    <a:lumMod val="50000"/>
                  </a:schemeClr>
                </a:solidFill>
                <a:latin typeface="Helvética"/>
                <a:ea typeface="Inter" pitchFamily="34" charset="-122"/>
              </a:rPr>
              <a:t>Três</a:t>
            </a:r>
            <a:r>
              <a:rPr lang="en-US" sz="1750" b="1" dirty="0">
                <a:solidFill>
                  <a:schemeClr val="tx2">
                    <a:lumMod val="50000"/>
                  </a:schemeClr>
                </a:solidFill>
                <a:latin typeface="Helvética"/>
                <a:ea typeface="Inter" pitchFamily="34" charset="-122"/>
              </a:rPr>
              <a:t> pilares fundamentais: </a:t>
            </a:r>
          </a:p>
          <a:p>
            <a:pPr marL="285750" indent="-285750" algn="l">
              <a:lnSpc>
                <a:spcPts val="2850"/>
              </a:lnSpc>
              <a:buFont typeface="Arial" panose="020B0604020202020204" pitchFamily="34" charset="0"/>
              <a:buChar char="•"/>
            </a:pPr>
            <a:r>
              <a:rPr lang="en-US" sz="1750" dirty="0" err="1">
                <a:solidFill>
                  <a:schemeClr val="tx2">
                    <a:lumMod val="50000"/>
                  </a:schemeClr>
                </a:solidFill>
                <a:latin typeface="Helvética"/>
                <a:ea typeface="Inter" pitchFamily="34" charset="-122"/>
              </a:rPr>
              <a:t>Expansão</a:t>
            </a:r>
            <a:r>
              <a:rPr lang="en-US" sz="1750" dirty="0">
                <a:solidFill>
                  <a:schemeClr val="tx2">
                    <a:lumMod val="50000"/>
                  </a:schemeClr>
                </a:solidFill>
                <a:latin typeface="Helvética"/>
                <a:ea typeface="Inter" pitchFamily="34" charset="-122"/>
              </a:rPr>
              <a:t> </a:t>
            </a:r>
            <a:r>
              <a:rPr lang="en-US" sz="1750" dirty="0" err="1">
                <a:solidFill>
                  <a:schemeClr val="tx2">
                    <a:lumMod val="50000"/>
                  </a:schemeClr>
                </a:solidFill>
                <a:latin typeface="Helvética"/>
                <a:ea typeface="Inter" pitchFamily="34" charset="-122"/>
              </a:rPr>
              <a:t>portuária</a:t>
            </a:r>
            <a:r>
              <a:rPr lang="en-US" sz="1750" dirty="0">
                <a:solidFill>
                  <a:schemeClr val="tx2">
                    <a:lumMod val="50000"/>
                  </a:schemeClr>
                </a:solidFill>
                <a:latin typeface="Helvética"/>
                <a:ea typeface="Inter" pitchFamily="34" charset="-122"/>
              </a:rPr>
              <a:t>;</a:t>
            </a:r>
          </a:p>
          <a:p>
            <a:pPr marL="285750" indent="-285750" algn="l">
              <a:lnSpc>
                <a:spcPts val="2850"/>
              </a:lnSpc>
              <a:buFont typeface="Arial" panose="020B0604020202020204" pitchFamily="34" charset="0"/>
              <a:buChar char="•"/>
            </a:pPr>
            <a:r>
              <a:rPr lang="en-US" sz="1750" dirty="0" err="1">
                <a:solidFill>
                  <a:schemeClr val="tx2">
                    <a:lumMod val="50000"/>
                  </a:schemeClr>
                </a:solidFill>
                <a:latin typeface="Helvética"/>
                <a:ea typeface="Inter" pitchFamily="34" charset="-122"/>
              </a:rPr>
              <a:t>Transformação</a:t>
            </a:r>
            <a:r>
              <a:rPr lang="en-US" sz="1750" dirty="0">
                <a:solidFill>
                  <a:schemeClr val="tx2">
                    <a:lumMod val="50000"/>
                  </a:schemeClr>
                </a:solidFill>
                <a:latin typeface="Helvética"/>
                <a:ea typeface="Inter" pitchFamily="34" charset="-122"/>
              </a:rPr>
              <a:t> digital; </a:t>
            </a:r>
          </a:p>
          <a:p>
            <a:pPr marL="285750" indent="-285750" algn="l">
              <a:lnSpc>
                <a:spcPts val="2850"/>
              </a:lnSpc>
              <a:buFont typeface="Arial" panose="020B0604020202020204" pitchFamily="34" charset="0"/>
              <a:buChar char="•"/>
            </a:pPr>
            <a:r>
              <a:rPr lang="en-US" sz="1750" dirty="0">
                <a:solidFill>
                  <a:schemeClr val="tx2">
                    <a:lumMod val="50000"/>
                  </a:schemeClr>
                </a:solidFill>
                <a:latin typeface="Helvética"/>
                <a:ea typeface="Inter" pitchFamily="34" charset="-122"/>
              </a:rPr>
              <a:t>Economia </a:t>
            </a:r>
            <a:r>
              <a:rPr lang="en-US" sz="1750" dirty="0" err="1">
                <a:solidFill>
                  <a:schemeClr val="tx2">
                    <a:lumMod val="50000"/>
                  </a:schemeClr>
                </a:solidFill>
                <a:latin typeface="Helvética"/>
                <a:ea typeface="Inter" pitchFamily="34" charset="-122"/>
              </a:rPr>
              <a:t>azul</a:t>
            </a:r>
            <a:r>
              <a:rPr lang="en-US" sz="1750" dirty="0">
                <a:solidFill>
                  <a:schemeClr val="tx2">
                    <a:lumMod val="50000"/>
                  </a:schemeClr>
                </a:solidFill>
                <a:latin typeface="Helvética"/>
                <a:ea typeface="Inter" pitchFamily="34" charset="-122"/>
              </a:rPr>
              <a:t> </a:t>
            </a:r>
            <a:r>
              <a:rPr lang="en-US" sz="1750" dirty="0" err="1">
                <a:solidFill>
                  <a:schemeClr val="tx2">
                    <a:lumMod val="50000"/>
                  </a:schemeClr>
                </a:solidFill>
                <a:latin typeface="Helvética"/>
                <a:ea typeface="Inter" pitchFamily="34" charset="-122"/>
              </a:rPr>
              <a:t>sustentável</a:t>
            </a:r>
            <a:r>
              <a:rPr lang="en-US" sz="1750" dirty="0">
                <a:solidFill>
                  <a:schemeClr val="tx2">
                    <a:lumMod val="50000"/>
                  </a:schemeClr>
                </a:solidFill>
                <a:latin typeface="Helvética"/>
                <a:ea typeface="Inter" pitchFamily="34" charset="-122"/>
              </a:rPr>
              <a:t>.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05232FF1-469E-B459-0405-E4B7B84A0E1D}"/>
              </a:ext>
            </a:extLst>
          </p:cNvPr>
          <p:cNvSpPr/>
          <p:nvPr/>
        </p:nvSpPr>
        <p:spPr>
          <a:xfrm>
            <a:off x="12317506" y="7723991"/>
            <a:ext cx="2312894" cy="5056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79" name="Imagem 78" descr="Logotipo&#10;&#10;Descrição gerada automaticamente">
            <a:extLst>
              <a:ext uri="{FF2B5EF4-FFF2-40B4-BE49-F238E27FC236}">
                <a16:creationId xmlns:a16="http://schemas.microsoft.com/office/drawing/2014/main" id="{771BD999-E3C7-A8A7-7759-41D41CC2E6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3933" y="7119959"/>
            <a:ext cx="1065355" cy="829863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5FDE0DA9-F673-FD08-9F47-E2DEBBA13C23}"/>
              </a:ext>
            </a:extLst>
          </p:cNvPr>
          <p:cNvSpPr/>
          <p:nvPr/>
        </p:nvSpPr>
        <p:spPr>
          <a:xfrm>
            <a:off x="-889112" y="210760"/>
            <a:ext cx="16125713" cy="1213485"/>
          </a:xfrm>
          <a:prstGeom prst="rect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BEAC0662-3FD8-0AAB-6FBA-E92D195D0E80}"/>
              </a:ext>
            </a:extLst>
          </p:cNvPr>
          <p:cNvSpPr/>
          <p:nvPr/>
        </p:nvSpPr>
        <p:spPr>
          <a:xfrm>
            <a:off x="-604034" y="402470"/>
            <a:ext cx="15555558" cy="866281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D4EAF58D-B2A1-030D-69D5-0B45F7D5D24C}"/>
              </a:ext>
            </a:extLst>
          </p:cNvPr>
          <p:cNvSpPr txBox="1"/>
          <p:nvPr/>
        </p:nvSpPr>
        <p:spPr>
          <a:xfrm>
            <a:off x="954582" y="303719"/>
            <a:ext cx="13453110" cy="893803"/>
          </a:xfrm>
          <a:prstGeom prst="round2DiagRect">
            <a:avLst/>
          </a:prstGeom>
        </p:spPr>
        <p:txBody>
          <a:bodyPr vert="horz" lIns="109728" tIns="54864" rIns="109728" bIns="54864" rtlCol="0" anchor="ctr">
            <a:normAutofit/>
          </a:bodyPr>
          <a:lstStyle>
            <a:defPPr>
              <a:defRPr lang="nl-NL"/>
            </a:defPPr>
            <a:lvl1pPr>
              <a:defRPr sz="3600">
                <a:solidFill>
                  <a:schemeClr val="bg1"/>
                </a:solidFill>
                <a:latin typeface="Abadi Extra Light" panose="020B0204020104020204" pitchFamily="34" charset="0"/>
              </a:defRPr>
            </a:lvl1pPr>
          </a:lstStyle>
          <a:p>
            <a:pPr marL="0" indent="0" algn="l">
              <a:lnSpc>
                <a:spcPts val="5550"/>
              </a:lnSpc>
              <a:buNone/>
            </a:pPr>
            <a:r>
              <a:rPr lang="en-US" sz="4400" b="1" dirty="0">
                <a:latin typeface="Helvetica" panose="020B0604020202020204" pitchFamily="34" charset="0"/>
                <a:ea typeface="Inter Bold" pitchFamily="34" charset="-122"/>
                <a:cs typeface="Helvetica" panose="020B0604020202020204" pitchFamily="34" charset="0"/>
              </a:rPr>
              <a:t>Uma </a:t>
            </a:r>
            <a:r>
              <a:rPr lang="en-US" sz="4400" b="1" dirty="0" err="1">
                <a:latin typeface="Helvetica" panose="020B0604020202020204" pitchFamily="34" charset="0"/>
                <a:ea typeface="Inter Bold" pitchFamily="34" charset="-122"/>
                <a:cs typeface="Helvetica" panose="020B0604020202020204" pitchFamily="34" charset="0"/>
              </a:rPr>
              <a:t>Visão</a:t>
            </a:r>
            <a:r>
              <a:rPr lang="en-US" sz="4400" b="1" dirty="0">
                <a:latin typeface="Helvetica" panose="020B0604020202020204" pitchFamily="34" charset="0"/>
                <a:ea typeface="Inter Bold" pitchFamily="34" charset="-122"/>
                <a:cs typeface="Helvetica" panose="020B0604020202020204" pitchFamily="34" charset="0"/>
              </a:rPr>
              <a:t> </a:t>
            </a:r>
            <a:r>
              <a:rPr lang="en-US" sz="4400" b="1" dirty="0" err="1">
                <a:latin typeface="Helvetica" panose="020B0604020202020204" pitchFamily="34" charset="0"/>
                <a:ea typeface="Inter Bold" pitchFamily="34" charset="-122"/>
                <a:cs typeface="Helvetica" panose="020B0604020202020204" pitchFamily="34" charset="0"/>
              </a:rPr>
              <a:t>Estratégica</a:t>
            </a:r>
            <a:r>
              <a:rPr lang="en-US" sz="4400" b="1" dirty="0">
                <a:latin typeface="Helvetica" panose="020B0604020202020204" pitchFamily="34" charset="0"/>
                <a:ea typeface="Inter Bold" pitchFamily="34" charset="-122"/>
                <a:cs typeface="Helvetica" panose="020B0604020202020204" pitchFamily="34" charset="0"/>
              </a:rPr>
              <a:t> para o </a:t>
            </a:r>
            <a:r>
              <a:rPr lang="en-US" sz="4400" b="1" dirty="0" err="1">
                <a:latin typeface="Helvetica" panose="020B0604020202020204" pitchFamily="34" charset="0"/>
                <a:ea typeface="Inter Bold" pitchFamily="34" charset="-122"/>
                <a:cs typeface="Helvetica" panose="020B0604020202020204" pitchFamily="34" charset="0"/>
              </a:rPr>
              <a:t>Futuro</a:t>
            </a:r>
            <a:endParaRPr lang="en-US" sz="44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15D525-6339-A9A5-BE5D-68824AF84C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Uma imagem com mapa, antena, água, ar livre&#10;&#10;Os conteúdos gerados por IA podem estar incorretos.">
            <a:extLst>
              <a:ext uri="{FF2B5EF4-FFF2-40B4-BE49-F238E27FC236}">
                <a16:creationId xmlns:a16="http://schemas.microsoft.com/office/drawing/2014/main" id="{A8B750B0-F8F5-1E1A-ACEB-33F06DAC8F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227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22A3E639-8C98-0C56-784A-5921D80363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165805" y="6965088"/>
            <a:ext cx="1119286" cy="995836"/>
          </a:xfrm>
          <a:prstGeom prst="rect">
            <a:avLst/>
          </a:prstGeom>
        </p:spPr>
      </p:pic>
      <p:sp>
        <p:nvSpPr>
          <p:cNvPr id="12" name="Forma livre: Forma 11">
            <a:extLst>
              <a:ext uri="{FF2B5EF4-FFF2-40B4-BE49-F238E27FC236}">
                <a16:creationId xmlns:a16="http://schemas.microsoft.com/office/drawing/2014/main" id="{B49C6665-4954-6144-AA41-07B3E92781CF}"/>
              </a:ext>
            </a:extLst>
          </p:cNvPr>
          <p:cNvSpPr/>
          <p:nvPr/>
        </p:nvSpPr>
        <p:spPr>
          <a:xfrm>
            <a:off x="1333500" y="2674619"/>
            <a:ext cx="5372100" cy="1931670"/>
          </a:xfrm>
          <a:custGeom>
            <a:avLst/>
            <a:gdLst>
              <a:gd name="csX0" fmla="*/ 4476750 w 4476750"/>
              <a:gd name="csY0" fmla="*/ 0 h 2762250"/>
              <a:gd name="csX1" fmla="*/ 1231900 w 4476750"/>
              <a:gd name="csY1" fmla="*/ 0 h 2762250"/>
              <a:gd name="csX2" fmla="*/ 0 w 4476750"/>
              <a:gd name="csY2" fmla="*/ 1587500 h 2762250"/>
              <a:gd name="csX3" fmla="*/ 266700 w 4476750"/>
              <a:gd name="csY3" fmla="*/ 1765300 h 2762250"/>
              <a:gd name="csX4" fmla="*/ 1422400 w 4476750"/>
              <a:gd name="csY4" fmla="*/ 387350 h 2762250"/>
              <a:gd name="csX5" fmla="*/ 3136900 w 4476750"/>
              <a:gd name="csY5" fmla="*/ 387350 h 2762250"/>
              <a:gd name="csX6" fmla="*/ 1524000 w 4476750"/>
              <a:gd name="csY6" fmla="*/ 2381250 h 2762250"/>
              <a:gd name="csX7" fmla="*/ 2082800 w 4476750"/>
              <a:gd name="csY7" fmla="*/ 2762250 h 2762250"/>
              <a:gd name="csX8" fmla="*/ 4476750 w 4476750"/>
              <a:gd name="csY8" fmla="*/ 0 h 2762250"/>
              <a:gd name="csX0" fmla="*/ 4476750 w 4476750"/>
              <a:gd name="csY0" fmla="*/ 0 h 2762250"/>
              <a:gd name="csX1" fmla="*/ 1231900 w 4476750"/>
              <a:gd name="csY1" fmla="*/ 0 h 2762250"/>
              <a:gd name="csX2" fmla="*/ 0 w 4476750"/>
              <a:gd name="csY2" fmla="*/ 1587500 h 2762250"/>
              <a:gd name="csX3" fmla="*/ 266700 w 4476750"/>
              <a:gd name="csY3" fmla="*/ 1765300 h 2762250"/>
              <a:gd name="csX4" fmla="*/ 1282700 w 4476750"/>
              <a:gd name="csY4" fmla="*/ 387350 h 2762250"/>
              <a:gd name="csX5" fmla="*/ 3136900 w 4476750"/>
              <a:gd name="csY5" fmla="*/ 387350 h 2762250"/>
              <a:gd name="csX6" fmla="*/ 1524000 w 4476750"/>
              <a:gd name="csY6" fmla="*/ 2381250 h 2762250"/>
              <a:gd name="csX7" fmla="*/ 2082800 w 4476750"/>
              <a:gd name="csY7" fmla="*/ 2762250 h 2762250"/>
              <a:gd name="csX8" fmla="*/ 4476750 w 4476750"/>
              <a:gd name="csY8" fmla="*/ 0 h 2762250"/>
              <a:gd name="csX0" fmla="*/ 4476750 w 4476750"/>
              <a:gd name="csY0" fmla="*/ 0 h 2762250"/>
              <a:gd name="csX1" fmla="*/ 1231900 w 4476750"/>
              <a:gd name="csY1" fmla="*/ 0 h 2762250"/>
              <a:gd name="csX2" fmla="*/ 0 w 4476750"/>
              <a:gd name="csY2" fmla="*/ 1587500 h 2762250"/>
              <a:gd name="csX3" fmla="*/ 228600 w 4476750"/>
              <a:gd name="csY3" fmla="*/ 1727200 h 2762250"/>
              <a:gd name="csX4" fmla="*/ 1282700 w 4476750"/>
              <a:gd name="csY4" fmla="*/ 387350 h 2762250"/>
              <a:gd name="csX5" fmla="*/ 3136900 w 4476750"/>
              <a:gd name="csY5" fmla="*/ 387350 h 2762250"/>
              <a:gd name="csX6" fmla="*/ 1524000 w 4476750"/>
              <a:gd name="csY6" fmla="*/ 2381250 h 2762250"/>
              <a:gd name="csX7" fmla="*/ 2082800 w 4476750"/>
              <a:gd name="csY7" fmla="*/ 2762250 h 2762250"/>
              <a:gd name="csX8" fmla="*/ 4476750 w 4476750"/>
              <a:gd name="csY8" fmla="*/ 0 h 2762250"/>
              <a:gd name="csX0" fmla="*/ 4476750 w 4476750"/>
              <a:gd name="csY0" fmla="*/ 0 h 2762250"/>
              <a:gd name="csX1" fmla="*/ 1231900 w 4476750"/>
              <a:gd name="csY1" fmla="*/ 0 h 2762250"/>
              <a:gd name="csX2" fmla="*/ 0 w 4476750"/>
              <a:gd name="csY2" fmla="*/ 1587500 h 2762250"/>
              <a:gd name="csX3" fmla="*/ 228600 w 4476750"/>
              <a:gd name="csY3" fmla="*/ 1727200 h 2762250"/>
              <a:gd name="csX4" fmla="*/ 1282700 w 4476750"/>
              <a:gd name="csY4" fmla="*/ 387350 h 2762250"/>
              <a:gd name="csX5" fmla="*/ 3136900 w 4476750"/>
              <a:gd name="csY5" fmla="*/ 387350 h 2762250"/>
              <a:gd name="csX6" fmla="*/ 1574800 w 4476750"/>
              <a:gd name="csY6" fmla="*/ 2393950 h 2762250"/>
              <a:gd name="csX7" fmla="*/ 2082800 w 4476750"/>
              <a:gd name="csY7" fmla="*/ 2762250 h 2762250"/>
              <a:gd name="csX8" fmla="*/ 4476750 w 4476750"/>
              <a:gd name="csY8" fmla="*/ 0 h 2762250"/>
              <a:gd name="csX0" fmla="*/ 4476750 w 4476750"/>
              <a:gd name="csY0" fmla="*/ 0 h 2762250"/>
              <a:gd name="csX1" fmla="*/ 1231900 w 4476750"/>
              <a:gd name="csY1" fmla="*/ 0 h 2762250"/>
              <a:gd name="csX2" fmla="*/ 0 w 4476750"/>
              <a:gd name="csY2" fmla="*/ 1587500 h 2762250"/>
              <a:gd name="csX3" fmla="*/ 228600 w 4476750"/>
              <a:gd name="csY3" fmla="*/ 1727200 h 2762250"/>
              <a:gd name="csX4" fmla="*/ 1282700 w 4476750"/>
              <a:gd name="csY4" fmla="*/ 387350 h 2762250"/>
              <a:gd name="csX5" fmla="*/ 3136900 w 4476750"/>
              <a:gd name="csY5" fmla="*/ 387350 h 2762250"/>
              <a:gd name="csX6" fmla="*/ 3129280 w 4476750"/>
              <a:gd name="csY6" fmla="*/ 405130 h 2762250"/>
              <a:gd name="csX7" fmla="*/ 2082800 w 4476750"/>
              <a:gd name="csY7" fmla="*/ 2762250 h 2762250"/>
              <a:gd name="csX8" fmla="*/ 4476750 w 4476750"/>
              <a:gd name="csY8" fmla="*/ 0 h 2762250"/>
              <a:gd name="csX0" fmla="*/ 4476750 w 4476750"/>
              <a:gd name="csY0" fmla="*/ 0 h 1727200"/>
              <a:gd name="csX1" fmla="*/ 1231900 w 4476750"/>
              <a:gd name="csY1" fmla="*/ 0 h 1727200"/>
              <a:gd name="csX2" fmla="*/ 0 w 4476750"/>
              <a:gd name="csY2" fmla="*/ 1587500 h 1727200"/>
              <a:gd name="csX3" fmla="*/ 228600 w 4476750"/>
              <a:gd name="csY3" fmla="*/ 1727200 h 1727200"/>
              <a:gd name="csX4" fmla="*/ 1282700 w 4476750"/>
              <a:gd name="csY4" fmla="*/ 387350 h 1727200"/>
              <a:gd name="csX5" fmla="*/ 3136900 w 4476750"/>
              <a:gd name="csY5" fmla="*/ 387350 h 1727200"/>
              <a:gd name="csX6" fmla="*/ 3129280 w 4476750"/>
              <a:gd name="csY6" fmla="*/ 405130 h 1727200"/>
              <a:gd name="csX7" fmla="*/ 4124960 w 4476750"/>
              <a:gd name="csY7" fmla="*/ 422910 h 1727200"/>
              <a:gd name="csX8" fmla="*/ 4476750 w 4476750"/>
              <a:gd name="csY8" fmla="*/ 0 h 1727200"/>
              <a:gd name="csX0" fmla="*/ 4476750 w 4476750"/>
              <a:gd name="csY0" fmla="*/ 0 h 1727200"/>
              <a:gd name="csX1" fmla="*/ 1231900 w 4476750"/>
              <a:gd name="csY1" fmla="*/ 0 h 1727200"/>
              <a:gd name="csX2" fmla="*/ 0 w 4476750"/>
              <a:gd name="csY2" fmla="*/ 1587500 h 1727200"/>
              <a:gd name="csX3" fmla="*/ 228600 w 4476750"/>
              <a:gd name="csY3" fmla="*/ 1727200 h 1727200"/>
              <a:gd name="csX4" fmla="*/ 1282700 w 4476750"/>
              <a:gd name="csY4" fmla="*/ 387350 h 1727200"/>
              <a:gd name="csX5" fmla="*/ 3136900 w 4476750"/>
              <a:gd name="csY5" fmla="*/ 387350 h 1727200"/>
              <a:gd name="csX6" fmla="*/ 3138805 w 4476750"/>
              <a:gd name="csY6" fmla="*/ 388461 h 1727200"/>
              <a:gd name="csX7" fmla="*/ 4124960 w 4476750"/>
              <a:gd name="csY7" fmla="*/ 422910 h 1727200"/>
              <a:gd name="csX8" fmla="*/ 4476750 w 4476750"/>
              <a:gd name="csY8" fmla="*/ 0 h 1727200"/>
              <a:gd name="csX0" fmla="*/ 4476750 w 4476750"/>
              <a:gd name="csY0" fmla="*/ 0 h 1727200"/>
              <a:gd name="csX1" fmla="*/ 1231900 w 4476750"/>
              <a:gd name="csY1" fmla="*/ 0 h 1727200"/>
              <a:gd name="csX2" fmla="*/ 0 w 4476750"/>
              <a:gd name="csY2" fmla="*/ 1587500 h 1727200"/>
              <a:gd name="csX3" fmla="*/ 228600 w 4476750"/>
              <a:gd name="csY3" fmla="*/ 1727200 h 1727200"/>
              <a:gd name="csX4" fmla="*/ 1282700 w 4476750"/>
              <a:gd name="csY4" fmla="*/ 387350 h 1727200"/>
              <a:gd name="csX5" fmla="*/ 3136900 w 4476750"/>
              <a:gd name="csY5" fmla="*/ 387350 h 1727200"/>
              <a:gd name="csX6" fmla="*/ 3138805 w 4476750"/>
              <a:gd name="csY6" fmla="*/ 388461 h 1727200"/>
              <a:gd name="csX7" fmla="*/ 4163060 w 4476750"/>
              <a:gd name="csY7" fmla="*/ 387191 h 1727200"/>
              <a:gd name="csX8" fmla="*/ 4476750 w 4476750"/>
              <a:gd name="csY8" fmla="*/ 0 h 1727200"/>
              <a:gd name="csX0" fmla="*/ 4476750 w 4476750"/>
              <a:gd name="csY0" fmla="*/ 0 h 1727200"/>
              <a:gd name="csX1" fmla="*/ 1231900 w 4476750"/>
              <a:gd name="csY1" fmla="*/ 0 h 1727200"/>
              <a:gd name="csX2" fmla="*/ 0 w 4476750"/>
              <a:gd name="csY2" fmla="*/ 1587500 h 1727200"/>
              <a:gd name="csX3" fmla="*/ 228600 w 4476750"/>
              <a:gd name="csY3" fmla="*/ 1727200 h 1727200"/>
              <a:gd name="csX4" fmla="*/ 1127125 w 4476750"/>
              <a:gd name="csY4" fmla="*/ 247650 h 1727200"/>
              <a:gd name="csX5" fmla="*/ 1282700 w 4476750"/>
              <a:gd name="csY5" fmla="*/ 387350 h 1727200"/>
              <a:gd name="csX6" fmla="*/ 3136900 w 4476750"/>
              <a:gd name="csY6" fmla="*/ 387350 h 1727200"/>
              <a:gd name="csX7" fmla="*/ 3138805 w 4476750"/>
              <a:gd name="csY7" fmla="*/ 388461 h 1727200"/>
              <a:gd name="csX8" fmla="*/ 4163060 w 4476750"/>
              <a:gd name="csY8" fmla="*/ 387191 h 1727200"/>
              <a:gd name="csX9" fmla="*/ 4476750 w 4476750"/>
              <a:gd name="csY9" fmla="*/ 0 h 1727200"/>
              <a:gd name="csX0" fmla="*/ 4476750 w 4476750"/>
              <a:gd name="csY0" fmla="*/ 0 h 1609725"/>
              <a:gd name="csX1" fmla="*/ 1231900 w 4476750"/>
              <a:gd name="csY1" fmla="*/ 0 h 1609725"/>
              <a:gd name="csX2" fmla="*/ 0 w 4476750"/>
              <a:gd name="csY2" fmla="*/ 1587500 h 1609725"/>
              <a:gd name="csX3" fmla="*/ 28575 w 4476750"/>
              <a:gd name="csY3" fmla="*/ 1609725 h 1609725"/>
              <a:gd name="csX4" fmla="*/ 1127125 w 4476750"/>
              <a:gd name="csY4" fmla="*/ 247650 h 1609725"/>
              <a:gd name="csX5" fmla="*/ 1282700 w 4476750"/>
              <a:gd name="csY5" fmla="*/ 387350 h 1609725"/>
              <a:gd name="csX6" fmla="*/ 3136900 w 4476750"/>
              <a:gd name="csY6" fmla="*/ 387350 h 1609725"/>
              <a:gd name="csX7" fmla="*/ 3138805 w 4476750"/>
              <a:gd name="csY7" fmla="*/ 388461 h 1609725"/>
              <a:gd name="csX8" fmla="*/ 4163060 w 4476750"/>
              <a:gd name="csY8" fmla="*/ 387191 h 1609725"/>
              <a:gd name="csX9" fmla="*/ 4476750 w 4476750"/>
              <a:gd name="csY9" fmla="*/ 0 h 1609725"/>
              <a:gd name="csX0" fmla="*/ 4476750 w 4476750"/>
              <a:gd name="csY0" fmla="*/ 0 h 1609725"/>
              <a:gd name="csX1" fmla="*/ 1231900 w 4476750"/>
              <a:gd name="csY1" fmla="*/ 0 h 1609725"/>
              <a:gd name="csX2" fmla="*/ 0 w 4476750"/>
              <a:gd name="csY2" fmla="*/ 1587500 h 1609725"/>
              <a:gd name="csX3" fmla="*/ 28575 w 4476750"/>
              <a:gd name="csY3" fmla="*/ 1609725 h 1609725"/>
              <a:gd name="csX4" fmla="*/ 1124744 w 4476750"/>
              <a:gd name="csY4" fmla="*/ 254794 h 1609725"/>
              <a:gd name="csX5" fmla="*/ 1282700 w 4476750"/>
              <a:gd name="csY5" fmla="*/ 387350 h 1609725"/>
              <a:gd name="csX6" fmla="*/ 3136900 w 4476750"/>
              <a:gd name="csY6" fmla="*/ 387350 h 1609725"/>
              <a:gd name="csX7" fmla="*/ 3138805 w 4476750"/>
              <a:gd name="csY7" fmla="*/ 388461 h 1609725"/>
              <a:gd name="csX8" fmla="*/ 4163060 w 4476750"/>
              <a:gd name="csY8" fmla="*/ 387191 h 1609725"/>
              <a:gd name="csX9" fmla="*/ 4476750 w 4476750"/>
              <a:gd name="csY9" fmla="*/ 0 h 16097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4476750" h="1609725">
                <a:moveTo>
                  <a:pt x="4476750" y="0"/>
                </a:moveTo>
                <a:lnTo>
                  <a:pt x="1231900" y="0"/>
                </a:lnTo>
                <a:lnTo>
                  <a:pt x="0" y="1587500"/>
                </a:lnTo>
                <a:lnTo>
                  <a:pt x="28575" y="1609725"/>
                </a:lnTo>
                <a:cubicBezTo>
                  <a:pt x="349250" y="1201208"/>
                  <a:pt x="804069" y="663311"/>
                  <a:pt x="1124744" y="254794"/>
                </a:cubicBezTo>
                <a:lnTo>
                  <a:pt x="1282700" y="387350"/>
                </a:lnTo>
                <a:lnTo>
                  <a:pt x="3136900" y="387350"/>
                </a:lnTo>
                <a:lnTo>
                  <a:pt x="3138805" y="388461"/>
                </a:lnTo>
                <a:lnTo>
                  <a:pt x="4163060" y="387191"/>
                </a:lnTo>
                <a:lnTo>
                  <a:pt x="4476750" y="0"/>
                </a:lnTo>
                <a:close/>
              </a:path>
            </a:pathLst>
          </a:custGeom>
          <a:solidFill>
            <a:schemeClr val="accent6">
              <a:alpha val="67059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CV" sz="2160"/>
          </a:p>
        </p:txBody>
      </p:sp>
      <p:sp>
        <p:nvSpPr>
          <p:cNvPr id="20" name="Forma livre: Forma 19">
            <a:extLst>
              <a:ext uri="{FF2B5EF4-FFF2-40B4-BE49-F238E27FC236}">
                <a16:creationId xmlns:a16="http://schemas.microsoft.com/office/drawing/2014/main" id="{81BBB5B3-984F-141B-E9FE-6981E2A2C438}"/>
              </a:ext>
            </a:extLst>
          </p:cNvPr>
          <p:cNvSpPr/>
          <p:nvPr/>
        </p:nvSpPr>
        <p:spPr>
          <a:xfrm>
            <a:off x="3095244" y="3135438"/>
            <a:ext cx="3217164" cy="2853881"/>
          </a:xfrm>
          <a:custGeom>
            <a:avLst/>
            <a:gdLst>
              <a:gd name="csX0" fmla="*/ 4476750 w 4476750"/>
              <a:gd name="csY0" fmla="*/ 0 h 2762250"/>
              <a:gd name="csX1" fmla="*/ 1231900 w 4476750"/>
              <a:gd name="csY1" fmla="*/ 0 h 2762250"/>
              <a:gd name="csX2" fmla="*/ 0 w 4476750"/>
              <a:gd name="csY2" fmla="*/ 1587500 h 2762250"/>
              <a:gd name="csX3" fmla="*/ 266700 w 4476750"/>
              <a:gd name="csY3" fmla="*/ 1765300 h 2762250"/>
              <a:gd name="csX4" fmla="*/ 1422400 w 4476750"/>
              <a:gd name="csY4" fmla="*/ 387350 h 2762250"/>
              <a:gd name="csX5" fmla="*/ 3136900 w 4476750"/>
              <a:gd name="csY5" fmla="*/ 387350 h 2762250"/>
              <a:gd name="csX6" fmla="*/ 1524000 w 4476750"/>
              <a:gd name="csY6" fmla="*/ 2381250 h 2762250"/>
              <a:gd name="csX7" fmla="*/ 2082800 w 4476750"/>
              <a:gd name="csY7" fmla="*/ 2762250 h 2762250"/>
              <a:gd name="csX8" fmla="*/ 4476750 w 4476750"/>
              <a:gd name="csY8" fmla="*/ 0 h 2762250"/>
              <a:gd name="csX0" fmla="*/ 4476750 w 4476750"/>
              <a:gd name="csY0" fmla="*/ 0 h 2762250"/>
              <a:gd name="csX1" fmla="*/ 1231900 w 4476750"/>
              <a:gd name="csY1" fmla="*/ 0 h 2762250"/>
              <a:gd name="csX2" fmla="*/ 0 w 4476750"/>
              <a:gd name="csY2" fmla="*/ 1587500 h 2762250"/>
              <a:gd name="csX3" fmla="*/ 266700 w 4476750"/>
              <a:gd name="csY3" fmla="*/ 1765300 h 2762250"/>
              <a:gd name="csX4" fmla="*/ 1282700 w 4476750"/>
              <a:gd name="csY4" fmla="*/ 387350 h 2762250"/>
              <a:gd name="csX5" fmla="*/ 3136900 w 4476750"/>
              <a:gd name="csY5" fmla="*/ 387350 h 2762250"/>
              <a:gd name="csX6" fmla="*/ 1524000 w 4476750"/>
              <a:gd name="csY6" fmla="*/ 2381250 h 2762250"/>
              <a:gd name="csX7" fmla="*/ 2082800 w 4476750"/>
              <a:gd name="csY7" fmla="*/ 2762250 h 2762250"/>
              <a:gd name="csX8" fmla="*/ 4476750 w 4476750"/>
              <a:gd name="csY8" fmla="*/ 0 h 2762250"/>
              <a:gd name="csX0" fmla="*/ 4476750 w 4476750"/>
              <a:gd name="csY0" fmla="*/ 0 h 2762250"/>
              <a:gd name="csX1" fmla="*/ 1231900 w 4476750"/>
              <a:gd name="csY1" fmla="*/ 0 h 2762250"/>
              <a:gd name="csX2" fmla="*/ 0 w 4476750"/>
              <a:gd name="csY2" fmla="*/ 1587500 h 2762250"/>
              <a:gd name="csX3" fmla="*/ 228600 w 4476750"/>
              <a:gd name="csY3" fmla="*/ 1727200 h 2762250"/>
              <a:gd name="csX4" fmla="*/ 1282700 w 4476750"/>
              <a:gd name="csY4" fmla="*/ 387350 h 2762250"/>
              <a:gd name="csX5" fmla="*/ 3136900 w 4476750"/>
              <a:gd name="csY5" fmla="*/ 387350 h 2762250"/>
              <a:gd name="csX6" fmla="*/ 1524000 w 4476750"/>
              <a:gd name="csY6" fmla="*/ 2381250 h 2762250"/>
              <a:gd name="csX7" fmla="*/ 2082800 w 4476750"/>
              <a:gd name="csY7" fmla="*/ 2762250 h 2762250"/>
              <a:gd name="csX8" fmla="*/ 4476750 w 4476750"/>
              <a:gd name="csY8" fmla="*/ 0 h 2762250"/>
              <a:gd name="csX0" fmla="*/ 4476750 w 4476750"/>
              <a:gd name="csY0" fmla="*/ 0 h 2762250"/>
              <a:gd name="csX1" fmla="*/ 1231900 w 4476750"/>
              <a:gd name="csY1" fmla="*/ 0 h 2762250"/>
              <a:gd name="csX2" fmla="*/ 0 w 4476750"/>
              <a:gd name="csY2" fmla="*/ 1587500 h 2762250"/>
              <a:gd name="csX3" fmla="*/ 228600 w 4476750"/>
              <a:gd name="csY3" fmla="*/ 1727200 h 2762250"/>
              <a:gd name="csX4" fmla="*/ 1282700 w 4476750"/>
              <a:gd name="csY4" fmla="*/ 387350 h 2762250"/>
              <a:gd name="csX5" fmla="*/ 3136900 w 4476750"/>
              <a:gd name="csY5" fmla="*/ 387350 h 2762250"/>
              <a:gd name="csX6" fmla="*/ 1574800 w 4476750"/>
              <a:gd name="csY6" fmla="*/ 2393950 h 2762250"/>
              <a:gd name="csX7" fmla="*/ 2082800 w 4476750"/>
              <a:gd name="csY7" fmla="*/ 2762250 h 2762250"/>
              <a:gd name="csX8" fmla="*/ 4476750 w 4476750"/>
              <a:gd name="csY8" fmla="*/ 0 h 2762250"/>
              <a:gd name="csX0" fmla="*/ 4248150 w 4248150"/>
              <a:gd name="csY0" fmla="*/ 41275 h 2803525"/>
              <a:gd name="csX1" fmla="*/ 1003300 w 4248150"/>
              <a:gd name="csY1" fmla="*/ 41275 h 2803525"/>
              <a:gd name="csX2" fmla="*/ 1057275 w 4248150"/>
              <a:gd name="csY2" fmla="*/ 0 h 2803525"/>
              <a:gd name="csX3" fmla="*/ 0 w 4248150"/>
              <a:gd name="csY3" fmla="*/ 1768475 h 2803525"/>
              <a:gd name="csX4" fmla="*/ 1054100 w 4248150"/>
              <a:gd name="csY4" fmla="*/ 428625 h 2803525"/>
              <a:gd name="csX5" fmla="*/ 2908300 w 4248150"/>
              <a:gd name="csY5" fmla="*/ 428625 h 2803525"/>
              <a:gd name="csX6" fmla="*/ 1346200 w 4248150"/>
              <a:gd name="csY6" fmla="*/ 2435225 h 2803525"/>
              <a:gd name="csX7" fmla="*/ 1854200 w 4248150"/>
              <a:gd name="csY7" fmla="*/ 2803525 h 2803525"/>
              <a:gd name="csX8" fmla="*/ 4248150 w 4248150"/>
              <a:gd name="csY8" fmla="*/ 41275 h 2803525"/>
              <a:gd name="csX0" fmla="*/ 3244850 w 3244850"/>
              <a:gd name="csY0" fmla="*/ 41275 h 2803525"/>
              <a:gd name="csX1" fmla="*/ 0 w 3244850"/>
              <a:gd name="csY1" fmla="*/ 41275 h 2803525"/>
              <a:gd name="csX2" fmla="*/ 53975 w 3244850"/>
              <a:gd name="csY2" fmla="*/ 0 h 2803525"/>
              <a:gd name="csX3" fmla="*/ 63500 w 3244850"/>
              <a:gd name="csY3" fmla="*/ 434975 h 2803525"/>
              <a:gd name="csX4" fmla="*/ 50800 w 3244850"/>
              <a:gd name="csY4" fmla="*/ 428625 h 2803525"/>
              <a:gd name="csX5" fmla="*/ 1905000 w 3244850"/>
              <a:gd name="csY5" fmla="*/ 428625 h 2803525"/>
              <a:gd name="csX6" fmla="*/ 342900 w 3244850"/>
              <a:gd name="csY6" fmla="*/ 2435225 h 2803525"/>
              <a:gd name="csX7" fmla="*/ 850900 w 3244850"/>
              <a:gd name="csY7" fmla="*/ 2803525 h 2803525"/>
              <a:gd name="csX8" fmla="*/ 3244850 w 3244850"/>
              <a:gd name="csY8" fmla="*/ 41275 h 2803525"/>
              <a:gd name="csX0" fmla="*/ 3244850 w 3244850"/>
              <a:gd name="csY0" fmla="*/ 41275 h 2803525"/>
              <a:gd name="csX1" fmla="*/ 0 w 3244850"/>
              <a:gd name="csY1" fmla="*/ 41275 h 2803525"/>
              <a:gd name="csX2" fmla="*/ 53975 w 3244850"/>
              <a:gd name="csY2" fmla="*/ 0 h 2803525"/>
              <a:gd name="csX3" fmla="*/ 63500 w 3244850"/>
              <a:gd name="csY3" fmla="*/ 434975 h 2803525"/>
              <a:gd name="csX4" fmla="*/ 1889125 w 3244850"/>
              <a:gd name="csY4" fmla="*/ 428625 h 2803525"/>
              <a:gd name="csX5" fmla="*/ 1905000 w 3244850"/>
              <a:gd name="csY5" fmla="*/ 428625 h 2803525"/>
              <a:gd name="csX6" fmla="*/ 342900 w 3244850"/>
              <a:gd name="csY6" fmla="*/ 2435225 h 2803525"/>
              <a:gd name="csX7" fmla="*/ 850900 w 3244850"/>
              <a:gd name="csY7" fmla="*/ 2803525 h 2803525"/>
              <a:gd name="csX8" fmla="*/ 3244850 w 3244850"/>
              <a:gd name="csY8" fmla="*/ 41275 h 2803525"/>
              <a:gd name="csX0" fmla="*/ 3244850 w 3244850"/>
              <a:gd name="csY0" fmla="*/ 41275 h 2803525"/>
              <a:gd name="csX1" fmla="*/ 0 w 3244850"/>
              <a:gd name="csY1" fmla="*/ 41275 h 2803525"/>
              <a:gd name="csX2" fmla="*/ 53975 w 3244850"/>
              <a:gd name="csY2" fmla="*/ 0 h 2803525"/>
              <a:gd name="csX3" fmla="*/ 1892300 w 3244850"/>
              <a:gd name="csY3" fmla="*/ 454025 h 2803525"/>
              <a:gd name="csX4" fmla="*/ 1889125 w 3244850"/>
              <a:gd name="csY4" fmla="*/ 428625 h 2803525"/>
              <a:gd name="csX5" fmla="*/ 1905000 w 3244850"/>
              <a:gd name="csY5" fmla="*/ 428625 h 2803525"/>
              <a:gd name="csX6" fmla="*/ 342900 w 3244850"/>
              <a:gd name="csY6" fmla="*/ 2435225 h 2803525"/>
              <a:gd name="csX7" fmla="*/ 850900 w 3244850"/>
              <a:gd name="csY7" fmla="*/ 2803525 h 2803525"/>
              <a:gd name="csX8" fmla="*/ 3244850 w 3244850"/>
              <a:gd name="csY8" fmla="*/ 41275 h 2803525"/>
              <a:gd name="csX0" fmla="*/ 3244850 w 3244850"/>
              <a:gd name="csY0" fmla="*/ 41275 h 2803525"/>
              <a:gd name="csX1" fmla="*/ 0 w 3244850"/>
              <a:gd name="csY1" fmla="*/ 41275 h 2803525"/>
              <a:gd name="csX2" fmla="*/ 53975 w 3244850"/>
              <a:gd name="csY2" fmla="*/ 0 h 2803525"/>
              <a:gd name="csX3" fmla="*/ 1882775 w 3244850"/>
              <a:gd name="csY3" fmla="*/ 430212 h 2803525"/>
              <a:gd name="csX4" fmla="*/ 1889125 w 3244850"/>
              <a:gd name="csY4" fmla="*/ 428625 h 2803525"/>
              <a:gd name="csX5" fmla="*/ 1905000 w 3244850"/>
              <a:gd name="csY5" fmla="*/ 428625 h 2803525"/>
              <a:gd name="csX6" fmla="*/ 342900 w 3244850"/>
              <a:gd name="csY6" fmla="*/ 2435225 h 2803525"/>
              <a:gd name="csX7" fmla="*/ 850900 w 3244850"/>
              <a:gd name="csY7" fmla="*/ 2803525 h 2803525"/>
              <a:gd name="csX8" fmla="*/ 3244850 w 3244850"/>
              <a:gd name="csY8" fmla="*/ 41275 h 2803525"/>
              <a:gd name="csX0" fmla="*/ 3244850 w 3244850"/>
              <a:gd name="csY0" fmla="*/ 41275 h 2803525"/>
              <a:gd name="csX1" fmla="*/ 0 w 3244850"/>
              <a:gd name="csY1" fmla="*/ 41275 h 2803525"/>
              <a:gd name="csX2" fmla="*/ 53975 w 3244850"/>
              <a:gd name="csY2" fmla="*/ 0 h 2803525"/>
              <a:gd name="csX3" fmla="*/ 1882775 w 3244850"/>
              <a:gd name="csY3" fmla="*/ 430212 h 2803525"/>
              <a:gd name="csX4" fmla="*/ 1889125 w 3244850"/>
              <a:gd name="csY4" fmla="*/ 428625 h 2803525"/>
              <a:gd name="csX5" fmla="*/ 1905000 w 3244850"/>
              <a:gd name="csY5" fmla="*/ 433388 h 2803525"/>
              <a:gd name="csX6" fmla="*/ 342900 w 3244850"/>
              <a:gd name="csY6" fmla="*/ 2435225 h 2803525"/>
              <a:gd name="csX7" fmla="*/ 850900 w 3244850"/>
              <a:gd name="csY7" fmla="*/ 2803525 h 2803525"/>
              <a:gd name="csX8" fmla="*/ 3244850 w 3244850"/>
              <a:gd name="csY8" fmla="*/ 41275 h 2803525"/>
              <a:gd name="csX0" fmla="*/ 3244850 w 3244850"/>
              <a:gd name="csY0" fmla="*/ 0 h 2762250"/>
              <a:gd name="csX1" fmla="*/ 0 w 3244850"/>
              <a:gd name="csY1" fmla="*/ 0 h 2762250"/>
              <a:gd name="csX2" fmla="*/ 1904206 w 3244850"/>
              <a:gd name="csY2" fmla="*/ 399256 h 2762250"/>
              <a:gd name="csX3" fmla="*/ 1882775 w 3244850"/>
              <a:gd name="csY3" fmla="*/ 388937 h 2762250"/>
              <a:gd name="csX4" fmla="*/ 1889125 w 3244850"/>
              <a:gd name="csY4" fmla="*/ 387350 h 2762250"/>
              <a:gd name="csX5" fmla="*/ 1905000 w 3244850"/>
              <a:gd name="csY5" fmla="*/ 392113 h 2762250"/>
              <a:gd name="csX6" fmla="*/ 342900 w 3244850"/>
              <a:gd name="csY6" fmla="*/ 2393950 h 2762250"/>
              <a:gd name="csX7" fmla="*/ 850900 w 3244850"/>
              <a:gd name="csY7" fmla="*/ 2762250 h 2762250"/>
              <a:gd name="csX8" fmla="*/ 3244850 w 3244850"/>
              <a:gd name="csY8" fmla="*/ 0 h 2762250"/>
              <a:gd name="csX0" fmla="*/ 2901950 w 2901950"/>
              <a:gd name="csY0" fmla="*/ 0 h 2762250"/>
              <a:gd name="csX1" fmla="*/ 2571750 w 2901950"/>
              <a:gd name="csY1" fmla="*/ 392906 h 2762250"/>
              <a:gd name="csX2" fmla="*/ 1561306 w 2901950"/>
              <a:gd name="csY2" fmla="*/ 399256 h 2762250"/>
              <a:gd name="csX3" fmla="*/ 1539875 w 2901950"/>
              <a:gd name="csY3" fmla="*/ 388937 h 2762250"/>
              <a:gd name="csX4" fmla="*/ 1546225 w 2901950"/>
              <a:gd name="csY4" fmla="*/ 387350 h 2762250"/>
              <a:gd name="csX5" fmla="*/ 1562100 w 2901950"/>
              <a:gd name="csY5" fmla="*/ 392113 h 2762250"/>
              <a:gd name="csX6" fmla="*/ 0 w 2901950"/>
              <a:gd name="csY6" fmla="*/ 2393950 h 2762250"/>
              <a:gd name="csX7" fmla="*/ 508000 w 2901950"/>
              <a:gd name="csY7" fmla="*/ 2762250 h 2762250"/>
              <a:gd name="csX8" fmla="*/ 2901950 w 2901950"/>
              <a:gd name="csY8" fmla="*/ 0 h 2762250"/>
              <a:gd name="csX0" fmla="*/ 2570956 w 2571750"/>
              <a:gd name="csY0" fmla="*/ 3175 h 2374900"/>
              <a:gd name="csX1" fmla="*/ 2571750 w 2571750"/>
              <a:gd name="csY1" fmla="*/ 5556 h 2374900"/>
              <a:gd name="csX2" fmla="*/ 1561306 w 2571750"/>
              <a:gd name="csY2" fmla="*/ 11906 h 2374900"/>
              <a:gd name="csX3" fmla="*/ 1539875 w 2571750"/>
              <a:gd name="csY3" fmla="*/ 1587 h 2374900"/>
              <a:gd name="csX4" fmla="*/ 1546225 w 2571750"/>
              <a:gd name="csY4" fmla="*/ 0 h 2374900"/>
              <a:gd name="csX5" fmla="*/ 1562100 w 2571750"/>
              <a:gd name="csY5" fmla="*/ 4763 h 2374900"/>
              <a:gd name="csX6" fmla="*/ 0 w 2571750"/>
              <a:gd name="csY6" fmla="*/ 2006600 h 2374900"/>
              <a:gd name="csX7" fmla="*/ 508000 w 2571750"/>
              <a:gd name="csY7" fmla="*/ 2374900 h 2374900"/>
              <a:gd name="csX8" fmla="*/ 2570956 w 2571750"/>
              <a:gd name="csY8" fmla="*/ 3175 h 2374900"/>
              <a:gd name="csX0" fmla="*/ 2738596 w 2739390"/>
              <a:gd name="csY0" fmla="*/ 3175 h 2374900"/>
              <a:gd name="csX1" fmla="*/ 2739390 w 2739390"/>
              <a:gd name="csY1" fmla="*/ 5556 h 2374900"/>
              <a:gd name="csX2" fmla="*/ 1728946 w 2739390"/>
              <a:gd name="csY2" fmla="*/ 11906 h 2374900"/>
              <a:gd name="csX3" fmla="*/ 1707515 w 2739390"/>
              <a:gd name="csY3" fmla="*/ 1587 h 2374900"/>
              <a:gd name="csX4" fmla="*/ 1713865 w 2739390"/>
              <a:gd name="csY4" fmla="*/ 0 h 2374900"/>
              <a:gd name="csX5" fmla="*/ 1729740 w 2739390"/>
              <a:gd name="csY5" fmla="*/ 4763 h 2374900"/>
              <a:gd name="csX6" fmla="*/ 0 w 2739390"/>
              <a:gd name="csY6" fmla="*/ 1884680 h 2374900"/>
              <a:gd name="csX7" fmla="*/ 675640 w 2739390"/>
              <a:gd name="csY7" fmla="*/ 2374900 h 2374900"/>
              <a:gd name="csX8" fmla="*/ 2738596 w 2739390"/>
              <a:gd name="csY8" fmla="*/ 3175 h 2374900"/>
              <a:gd name="csX0" fmla="*/ 2677636 w 2678430"/>
              <a:gd name="csY0" fmla="*/ 3175 h 2374900"/>
              <a:gd name="csX1" fmla="*/ 2678430 w 2678430"/>
              <a:gd name="csY1" fmla="*/ 5556 h 2374900"/>
              <a:gd name="csX2" fmla="*/ 1667986 w 2678430"/>
              <a:gd name="csY2" fmla="*/ 11906 h 2374900"/>
              <a:gd name="csX3" fmla="*/ 1646555 w 2678430"/>
              <a:gd name="csY3" fmla="*/ 1587 h 2374900"/>
              <a:gd name="csX4" fmla="*/ 1652905 w 2678430"/>
              <a:gd name="csY4" fmla="*/ 0 h 2374900"/>
              <a:gd name="csX5" fmla="*/ 1668780 w 2678430"/>
              <a:gd name="csY5" fmla="*/ 4763 h 2374900"/>
              <a:gd name="csX6" fmla="*/ 0 w 2678430"/>
              <a:gd name="csY6" fmla="*/ 1930400 h 2374900"/>
              <a:gd name="csX7" fmla="*/ 614680 w 2678430"/>
              <a:gd name="csY7" fmla="*/ 2374900 h 2374900"/>
              <a:gd name="csX8" fmla="*/ 2677636 w 2678430"/>
              <a:gd name="csY8" fmla="*/ 3175 h 2374900"/>
              <a:gd name="csX0" fmla="*/ 2677636 w 2678430"/>
              <a:gd name="csY0" fmla="*/ 3175 h 2374900"/>
              <a:gd name="csX1" fmla="*/ 2678430 w 2678430"/>
              <a:gd name="csY1" fmla="*/ 5556 h 2374900"/>
              <a:gd name="csX2" fmla="*/ 1667986 w 2678430"/>
              <a:gd name="csY2" fmla="*/ 11906 h 2374900"/>
              <a:gd name="csX3" fmla="*/ 1646555 w 2678430"/>
              <a:gd name="csY3" fmla="*/ 1587 h 2374900"/>
              <a:gd name="csX4" fmla="*/ 1652905 w 2678430"/>
              <a:gd name="csY4" fmla="*/ 0 h 2374900"/>
              <a:gd name="csX5" fmla="*/ 1546860 w 2678430"/>
              <a:gd name="csY5" fmla="*/ 20003 h 2374900"/>
              <a:gd name="csX6" fmla="*/ 0 w 2678430"/>
              <a:gd name="csY6" fmla="*/ 1930400 h 2374900"/>
              <a:gd name="csX7" fmla="*/ 614680 w 2678430"/>
              <a:gd name="csY7" fmla="*/ 2374900 h 2374900"/>
              <a:gd name="csX8" fmla="*/ 2677636 w 2678430"/>
              <a:gd name="csY8" fmla="*/ 3175 h 2374900"/>
              <a:gd name="csX0" fmla="*/ 2677636 w 2678430"/>
              <a:gd name="csY0" fmla="*/ 3175 h 2374900"/>
              <a:gd name="csX1" fmla="*/ 2678430 w 2678430"/>
              <a:gd name="csY1" fmla="*/ 5556 h 2374900"/>
              <a:gd name="csX2" fmla="*/ 1667986 w 2678430"/>
              <a:gd name="csY2" fmla="*/ 11906 h 2374900"/>
              <a:gd name="csX3" fmla="*/ 1646555 w 2678430"/>
              <a:gd name="csY3" fmla="*/ 1587 h 2374900"/>
              <a:gd name="csX4" fmla="*/ 1652905 w 2678430"/>
              <a:gd name="csY4" fmla="*/ 0 h 2374900"/>
              <a:gd name="csX5" fmla="*/ 1554480 w 2678430"/>
              <a:gd name="csY5" fmla="*/ 4763 h 2374900"/>
              <a:gd name="csX6" fmla="*/ 0 w 2678430"/>
              <a:gd name="csY6" fmla="*/ 1930400 h 2374900"/>
              <a:gd name="csX7" fmla="*/ 614680 w 2678430"/>
              <a:gd name="csY7" fmla="*/ 2374900 h 2374900"/>
              <a:gd name="csX8" fmla="*/ 2677636 w 2678430"/>
              <a:gd name="csY8" fmla="*/ 3175 h 2374900"/>
              <a:gd name="csX0" fmla="*/ 2677636 w 2678430"/>
              <a:gd name="csY0" fmla="*/ 5080 h 2376805"/>
              <a:gd name="csX1" fmla="*/ 2678430 w 2678430"/>
              <a:gd name="csY1" fmla="*/ 7461 h 2376805"/>
              <a:gd name="csX2" fmla="*/ 1667986 w 2678430"/>
              <a:gd name="csY2" fmla="*/ 13811 h 2376805"/>
              <a:gd name="csX3" fmla="*/ 1646555 w 2678430"/>
              <a:gd name="csY3" fmla="*/ 3492 h 2376805"/>
              <a:gd name="csX4" fmla="*/ 1565275 w 2678430"/>
              <a:gd name="csY4" fmla="*/ 0 h 2376805"/>
              <a:gd name="csX5" fmla="*/ 1554480 w 2678430"/>
              <a:gd name="csY5" fmla="*/ 6668 h 2376805"/>
              <a:gd name="csX6" fmla="*/ 0 w 2678430"/>
              <a:gd name="csY6" fmla="*/ 1932305 h 2376805"/>
              <a:gd name="csX7" fmla="*/ 614680 w 2678430"/>
              <a:gd name="csY7" fmla="*/ 2376805 h 2376805"/>
              <a:gd name="csX8" fmla="*/ 2677636 w 2678430"/>
              <a:gd name="csY8" fmla="*/ 5080 h 2376805"/>
              <a:gd name="csX0" fmla="*/ 2677636 w 2678430"/>
              <a:gd name="csY0" fmla="*/ 5080 h 2376805"/>
              <a:gd name="csX1" fmla="*/ 2678430 w 2678430"/>
              <a:gd name="csY1" fmla="*/ 7461 h 2376805"/>
              <a:gd name="csX2" fmla="*/ 1667986 w 2678430"/>
              <a:gd name="csY2" fmla="*/ 13811 h 2376805"/>
              <a:gd name="csX3" fmla="*/ 1545590 w 2678430"/>
              <a:gd name="csY3" fmla="*/ 3492 h 2376805"/>
              <a:gd name="csX4" fmla="*/ 1565275 w 2678430"/>
              <a:gd name="csY4" fmla="*/ 0 h 2376805"/>
              <a:gd name="csX5" fmla="*/ 1554480 w 2678430"/>
              <a:gd name="csY5" fmla="*/ 6668 h 2376805"/>
              <a:gd name="csX6" fmla="*/ 0 w 2678430"/>
              <a:gd name="csY6" fmla="*/ 1932305 h 2376805"/>
              <a:gd name="csX7" fmla="*/ 614680 w 2678430"/>
              <a:gd name="csY7" fmla="*/ 2376805 h 2376805"/>
              <a:gd name="csX8" fmla="*/ 2677636 w 2678430"/>
              <a:gd name="csY8" fmla="*/ 5080 h 2376805"/>
              <a:gd name="csX0" fmla="*/ 2677636 w 2678430"/>
              <a:gd name="csY0" fmla="*/ 5080 h 2376805"/>
              <a:gd name="csX1" fmla="*/ 2678430 w 2678430"/>
              <a:gd name="csY1" fmla="*/ 7461 h 2376805"/>
              <a:gd name="csX2" fmla="*/ 1582261 w 2678430"/>
              <a:gd name="csY2" fmla="*/ 6191 h 2376805"/>
              <a:gd name="csX3" fmla="*/ 1545590 w 2678430"/>
              <a:gd name="csY3" fmla="*/ 3492 h 2376805"/>
              <a:gd name="csX4" fmla="*/ 1565275 w 2678430"/>
              <a:gd name="csY4" fmla="*/ 0 h 2376805"/>
              <a:gd name="csX5" fmla="*/ 1554480 w 2678430"/>
              <a:gd name="csY5" fmla="*/ 6668 h 2376805"/>
              <a:gd name="csX6" fmla="*/ 0 w 2678430"/>
              <a:gd name="csY6" fmla="*/ 1932305 h 2376805"/>
              <a:gd name="csX7" fmla="*/ 614680 w 2678430"/>
              <a:gd name="csY7" fmla="*/ 2376805 h 2376805"/>
              <a:gd name="csX8" fmla="*/ 2677636 w 2678430"/>
              <a:gd name="csY8" fmla="*/ 5080 h 2376805"/>
              <a:gd name="csX0" fmla="*/ 2677636 w 2678430"/>
              <a:gd name="csY0" fmla="*/ 5080 h 2376805"/>
              <a:gd name="csX1" fmla="*/ 2678430 w 2678430"/>
              <a:gd name="csY1" fmla="*/ 7461 h 2376805"/>
              <a:gd name="csX2" fmla="*/ 1582261 w 2678430"/>
              <a:gd name="csY2" fmla="*/ 6191 h 2376805"/>
              <a:gd name="csX3" fmla="*/ 1545590 w 2678430"/>
              <a:gd name="csY3" fmla="*/ 3492 h 2376805"/>
              <a:gd name="csX4" fmla="*/ 1565275 w 2678430"/>
              <a:gd name="csY4" fmla="*/ 0 h 2376805"/>
              <a:gd name="csX5" fmla="*/ 1554480 w 2678430"/>
              <a:gd name="csY5" fmla="*/ 10478 h 2376805"/>
              <a:gd name="csX6" fmla="*/ 0 w 2678430"/>
              <a:gd name="csY6" fmla="*/ 1932305 h 2376805"/>
              <a:gd name="csX7" fmla="*/ 614680 w 2678430"/>
              <a:gd name="csY7" fmla="*/ 2376805 h 2376805"/>
              <a:gd name="csX8" fmla="*/ 2677636 w 2678430"/>
              <a:gd name="csY8" fmla="*/ 5080 h 2376805"/>
              <a:gd name="csX0" fmla="*/ 2677636 w 2678430"/>
              <a:gd name="csY0" fmla="*/ 6032 h 2377757"/>
              <a:gd name="csX1" fmla="*/ 2678430 w 2678430"/>
              <a:gd name="csY1" fmla="*/ 8413 h 2377757"/>
              <a:gd name="csX2" fmla="*/ 1582261 w 2678430"/>
              <a:gd name="csY2" fmla="*/ 7143 h 2377757"/>
              <a:gd name="csX3" fmla="*/ 1545590 w 2678430"/>
              <a:gd name="csY3" fmla="*/ 4444 h 2377757"/>
              <a:gd name="csX4" fmla="*/ 1565275 w 2678430"/>
              <a:gd name="csY4" fmla="*/ 952 h 2377757"/>
              <a:gd name="csX5" fmla="*/ 1562100 w 2678430"/>
              <a:gd name="csY5" fmla="*/ 0 h 2377757"/>
              <a:gd name="csX6" fmla="*/ 0 w 2678430"/>
              <a:gd name="csY6" fmla="*/ 1933257 h 2377757"/>
              <a:gd name="csX7" fmla="*/ 614680 w 2678430"/>
              <a:gd name="csY7" fmla="*/ 2377757 h 2377757"/>
              <a:gd name="csX8" fmla="*/ 2677636 w 2678430"/>
              <a:gd name="csY8" fmla="*/ 6032 h 2377757"/>
              <a:gd name="csX0" fmla="*/ 2677636 w 2678430"/>
              <a:gd name="csY0" fmla="*/ 6509 h 2378234"/>
              <a:gd name="csX1" fmla="*/ 2678430 w 2678430"/>
              <a:gd name="csY1" fmla="*/ 8890 h 2378234"/>
              <a:gd name="csX2" fmla="*/ 1589881 w 2678430"/>
              <a:gd name="csY2" fmla="*/ 0 h 2378234"/>
              <a:gd name="csX3" fmla="*/ 1545590 w 2678430"/>
              <a:gd name="csY3" fmla="*/ 4921 h 2378234"/>
              <a:gd name="csX4" fmla="*/ 1565275 w 2678430"/>
              <a:gd name="csY4" fmla="*/ 1429 h 2378234"/>
              <a:gd name="csX5" fmla="*/ 1562100 w 2678430"/>
              <a:gd name="csY5" fmla="*/ 477 h 2378234"/>
              <a:gd name="csX6" fmla="*/ 0 w 2678430"/>
              <a:gd name="csY6" fmla="*/ 1933734 h 2378234"/>
              <a:gd name="csX7" fmla="*/ 614680 w 2678430"/>
              <a:gd name="csY7" fmla="*/ 2378234 h 2378234"/>
              <a:gd name="csX8" fmla="*/ 2677636 w 2678430"/>
              <a:gd name="csY8" fmla="*/ 6509 h 2378234"/>
              <a:gd name="csX0" fmla="*/ 2677636 w 2678430"/>
              <a:gd name="csY0" fmla="*/ 11113 h 2382838"/>
              <a:gd name="csX1" fmla="*/ 2678430 w 2678430"/>
              <a:gd name="csY1" fmla="*/ 13494 h 2382838"/>
              <a:gd name="csX2" fmla="*/ 1589881 w 2678430"/>
              <a:gd name="csY2" fmla="*/ 4604 h 2382838"/>
              <a:gd name="csX3" fmla="*/ 1600835 w 2678430"/>
              <a:gd name="csY3" fmla="*/ 0 h 2382838"/>
              <a:gd name="csX4" fmla="*/ 1565275 w 2678430"/>
              <a:gd name="csY4" fmla="*/ 6033 h 2382838"/>
              <a:gd name="csX5" fmla="*/ 1562100 w 2678430"/>
              <a:gd name="csY5" fmla="*/ 5081 h 2382838"/>
              <a:gd name="csX6" fmla="*/ 0 w 2678430"/>
              <a:gd name="csY6" fmla="*/ 1938338 h 2382838"/>
              <a:gd name="csX7" fmla="*/ 614680 w 2678430"/>
              <a:gd name="csY7" fmla="*/ 2382838 h 2382838"/>
              <a:gd name="csX8" fmla="*/ 2677636 w 2678430"/>
              <a:gd name="csY8" fmla="*/ 11113 h 2382838"/>
              <a:gd name="csX0" fmla="*/ 2677636 w 2680970"/>
              <a:gd name="csY0" fmla="*/ 6509 h 2378234"/>
              <a:gd name="csX1" fmla="*/ 2678430 w 2680970"/>
              <a:gd name="csY1" fmla="*/ 8890 h 2378234"/>
              <a:gd name="csX2" fmla="*/ 1589881 w 2680970"/>
              <a:gd name="csY2" fmla="*/ 0 h 2378234"/>
              <a:gd name="csX3" fmla="*/ 2680970 w 2680970"/>
              <a:gd name="csY3" fmla="*/ 6826 h 2378234"/>
              <a:gd name="csX4" fmla="*/ 1565275 w 2680970"/>
              <a:gd name="csY4" fmla="*/ 1429 h 2378234"/>
              <a:gd name="csX5" fmla="*/ 1562100 w 2680970"/>
              <a:gd name="csY5" fmla="*/ 477 h 2378234"/>
              <a:gd name="csX6" fmla="*/ 0 w 2680970"/>
              <a:gd name="csY6" fmla="*/ 1933734 h 2378234"/>
              <a:gd name="csX7" fmla="*/ 614680 w 2680970"/>
              <a:gd name="csY7" fmla="*/ 2378234 h 2378234"/>
              <a:gd name="csX8" fmla="*/ 2677636 w 2680970"/>
              <a:gd name="csY8" fmla="*/ 6509 h 2378234"/>
              <a:gd name="csX0" fmla="*/ 2677636 w 2680970"/>
              <a:gd name="csY0" fmla="*/ 6509 h 2378234"/>
              <a:gd name="csX1" fmla="*/ 2678430 w 2680970"/>
              <a:gd name="csY1" fmla="*/ 8890 h 2378234"/>
              <a:gd name="csX2" fmla="*/ 1869916 w 2680970"/>
              <a:gd name="csY2" fmla="*/ 0 h 2378234"/>
              <a:gd name="csX3" fmla="*/ 2680970 w 2680970"/>
              <a:gd name="csY3" fmla="*/ 6826 h 2378234"/>
              <a:gd name="csX4" fmla="*/ 1565275 w 2680970"/>
              <a:gd name="csY4" fmla="*/ 1429 h 2378234"/>
              <a:gd name="csX5" fmla="*/ 1562100 w 2680970"/>
              <a:gd name="csY5" fmla="*/ 477 h 2378234"/>
              <a:gd name="csX6" fmla="*/ 0 w 2680970"/>
              <a:gd name="csY6" fmla="*/ 1933734 h 2378234"/>
              <a:gd name="csX7" fmla="*/ 614680 w 2680970"/>
              <a:gd name="csY7" fmla="*/ 2378234 h 2378234"/>
              <a:gd name="csX8" fmla="*/ 2677636 w 2680970"/>
              <a:gd name="csY8" fmla="*/ 6509 h 23782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2680970" h="2378234">
                <a:moveTo>
                  <a:pt x="2677636" y="6509"/>
                </a:moveTo>
                <a:lnTo>
                  <a:pt x="2678430" y="8890"/>
                </a:lnTo>
                <a:lnTo>
                  <a:pt x="1869916" y="0"/>
                </a:lnTo>
                <a:lnTo>
                  <a:pt x="2680970" y="6826"/>
                </a:lnTo>
                <a:lnTo>
                  <a:pt x="1565275" y="1429"/>
                </a:lnTo>
                <a:lnTo>
                  <a:pt x="1562100" y="477"/>
                </a:lnTo>
                <a:lnTo>
                  <a:pt x="0" y="1933734"/>
                </a:lnTo>
                <a:lnTo>
                  <a:pt x="614680" y="2378234"/>
                </a:lnTo>
                <a:lnTo>
                  <a:pt x="2677636" y="6509"/>
                </a:lnTo>
                <a:close/>
              </a:path>
            </a:pathLst>
          </a:custGeom>
          <a:solidFill>
            <a:srgbClr val="B4AD93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CV" sz="2160"/>
          </a:p>
        </p:txBody>
      </p:sp>
      <p:sp>
        <p:nvSpPr>
          <p:cNvPr id="23" name="Forma livre: Forma 22">
            <a:extLst>
              <a:ext uri="{FF2B5EF4-FFF2-40B4-BE49-F238E27FC236}">
                <a16:creationId xmlns:a16="http://schemas.microsoft.com/office/drawing/2014/main" id="{39028EF8-1F8E-BFD3-A3B2-A93A79EAB2C8}"/>
              </a:ext>
            </a:extLst>
          </p:cNvPr>
          <p:cNvSpPr/>
          <p:nvPr/>
        </p:nvSpPr>
        <p:spPr>
          <a:xfrm>
            <a:off x="3326130" y="2780158"/>
            <a:ext cx="3287650" cy="3098672"/>
          </a:xfrm>
          <a:custGeom>
            <a:avLst/>
            <a:gdLst>
              <a:gd name="csX0" fmla="*/ 1595438 w 3652838"/>
              <a:gd name="csY0" fmla="*/ 0 h 2566987"/>
              <a:gd name="csX1" fmla="*/ 3652838 w 3652838"/>
              <a:gd name="csY1" fmla="*/ 0 h 2566987"/>
              <a:gd name="csX2" fmla="*/ 3652838 w 3652838"/>
              <a:gd name="csY2" fmla="*/ 990600 h 2566987"/>
              <a:gd name="csX3" fmla="*/ 1771650 w 3652838"/>
              <a:gd name="csY3" fmla="*/ 990600 h 2566987"/>
              <a:gd name="csX4" fmla="*/ 395288 w 3652838"/>
              <a:gd name="csY4" fmla="*/ 2566987 h 2566987"/>
              <a:gd name="csX5" fmla="*/ 0 w 3652838"/>
              <a:gd name="csY5" fmla="*/ 2276475 h 2566987"/>
              <a:gd name="csX6" fmla="*/ 1595438 w 3652838"/>
              <a:gd name="csY6" fmla="*/ 0 h 2566987"/>
              <a:gd name="csX0" fmla="*/ 1685926 w 3652838"/>
              <a:gd name="csY0" fmla="*/ 4762 h 2566987"/>
              <a:gd name="csX1" fmla="*/ 3652838 w 3652838"/>
              <a:gd name="csY1" fmla="*/ 0 h 2566987"/>
              <a:gd name="csX2" fmla="*/ 3652838 w 3652838"/>
              <a:gd name="csY2" fmla="*/ 990600 h 2566987"/>
              <a:gd name="csX3" fmla="*/ 1771650 w 3652838"/>
              <a:gd name="csY3" fmla="*/ 990600 h 2566987"/>
              <a:gd name="csX4" fmla="*/ 395288 w 3652838"/>
              <a:gd name="csY4" fmla="*/ 2566987 h 2566987"/>
              <a:gd name="csX5" fmla="*/ 0 w 3652838"/>
              <a:gd name="csY5" fmla="*/ 2276475 h 2566987"/>
              <a:gd name="csX6" fmla="*/ 1685926 w 3652838"/>
              <a:gd name="csY6" fmla="*/ 4762 h 2566987"/>
              <a:gd name="csX0" fmla="*/ 1766888 w 3652838"/>
              <a:gd name="csY0" fmla="*/ 9524 h 2566987"/>
              <a:gd name="csX1" fmla="*/ 3652838 w 3652838"/>
              <a:gd name="csY1" fmla="*/ 0 h 2566987"/>
              <a:gd name="csX2" fmla="*/ 3652838 w 3652838"/>
              <a:gd name="csY2" fmla="*/ 990600 h 2566987"/>
              <a:gd name="csX3" fmla="*/ 1771650 w 3652838"/>
              <a:gd name="csY3" fmla="*/ 990600 h 2566987"/>
              <a:gd name="csX4" fmla="*/ 395288 w 3652838"/>
              <a:gd name="csY4" fmla="*/ 2566987 h 2566987"/>
              <a:gd name="csX5" fmla="*/ 0 w 3652838"/>
              <a:gd name="csY5" fmla="*/ 2276475 h 2566987"/>
              <a:gd name="csX6" fmla="*/ 1766888 w 3652838"/>
              <a:gd name="csY6" fmla="*/ 9524 h 2566987"/>
              <a:gd name="csX0" fmla="*/ 1738313 w 3652838"/>
              <a:gd name="csY0" fmla="*/ 4761 h 2566987"/>
              <a:gd name="csX1" fmla="*/ 3652838 w 3652838"/>
              <a:gd name="csY1" fmla="*/ 0 h 2566987"/>
              <a:gd name="csX2" fmla="*/ 3652838 w 3652838"/>
              <a:gd name="csY2" fmla="*/ 990600 h 2566987"/>
              <a:gd name="csX3" fmla="*/ 1771650 w 3652838"/>
              <a:gd name="csY3" fmla="*/ 990600 h 2566987"/>
              <a:gd name="csX4" fmla="*/ 395288 w 3652838"/>
              <a:gd name="csY4" fmla="*/ 2566987 h 2566987"/>
              <a:gd name="csX5" fmla="*/ 0 w 3652838"/>
              <a:gd name="csY5" fmla="*/ 2276475 h 2566987"/>
              <a:gd name="csX6" fmla="*/ 1738313 w 3652838"/>
              <a:gd name="csY6" fmla="*/ 4761 h 2566987"/>
              <a:gd name="csX0" fmla="*/ 1757363 w 3671888"/>
              <a:gd name="csY0" fmla="*/ 4761 h 2566987"/>
              <a:gd name="csX1" fmla="*/ 3671888 w 3671888"/>
              <a:gd name="csY1" fmla="*/ 0 h 2566987"/>
              <a:gd name="csX2" fmla="*/ 3671888 w 3671888"/>
              <a:gd name="csY2" fmla="*/ 990600 h 2566987"/>
              <a:gd name="csX3" fmla="*/ 1790700 w 3671888"/>
              <a:gd name="csY3" fmla="*/ 990600 h 2566987"/>
              <a:gd name="csX4" fmla="*/ 414338 w 3671888"/>
              <a:gd name="csY4" fmla="*/ 2566987 h 2566987"/>
              <a:gd name="csX5" fmla="*/ 0 w 3671888"/>
              <a:gd name="csY5" fmla="*/ 2251075 h 2566987"/>
              <a:gd name="csX6" fmla="*/ 1757363 w 3671888"/>
              <a:gd name="csY6" fmla="*/ 4761 h 2566987"/>
              <a:gd name="csX0" fmla="*/ 1757363 w 3671888"/>
              <a:gd name="csY0" fmla="*/ 4761 h 2579687"/>
              <a:gd name="csX1" fmla="*/ 3671888 w 3671888"/>
              <a:gd name="csY1" fmla="*/ 0 h 2579687"/>
              <a:gd name="csX2" fmla="*/ 3671888 w 3671888"/>
              <a:gd name="csY2" fmla="*/ 990600 h 2579687"/>
              <a:gd name="csX3" fmla="*/ 1790700 w 3671888"/>
              <a:gd name="csY3" fmla="*/ 990600 h 2579687"/>
              <a:gd name="csX4" fmla="*/ 439738 w 3671888"/>
              <a:gd name="csY4" fmla="*/ 2579687 h 2579687"/>
              <a:gd name="csX5" fmla="*/ 0 w 3671888"/>
              <a:gd name="csY5" fmla="*/ 2251075 h 2579687"/>
              <a:gd name="csX6" fmla="*/ 1757363 w 3671888"/>
              <a:gd name="csY6" fmla="*/ 4761 h 2579687"/>
              <a:gd name="csX0" fmla="*/ 1757363 w 3671888"/>
              <a:gd name="csY0" fmla="*/ 4761 h 2579687"/>
              <a:gd name="csX1" fmla="*/ 3671888 w 3671888"/>
              <a:gd name="csY1" fmla="*/ 0 h 2579687"/>
              <a:gd name="csX2" fmla="*/ 1797368 w 3671888"/>
              <a:gd name="csY2" fmla="*/ 985520 h 2579687"/>
              <a:gd name="csX3" fmla="*/ 1790700 w 3671888"/>
              <a:gd name="csY3" fmla="*/ 990600 h 2579687"/>
              <a:gd name="csX4" fmla="*/ 439738 w 3671888"/>
              <a:gd name="csY4" fmla="*/ 2579687 h 2579687"/>
              <a:gd name="csX5" fmla="*/ 0 w 3671888"/>
              <a:gd name="csY5" fmla="*/ 2251075 h 2579687"/>
              <a:gd name="csX6" fmla="*/ 1757363 w 3671888"/>
              <a:gd name="csY6" fmla="*/ 4761 h 2579687"/>
              <a:gd name="csX0" fmla="*/ 1757363 w 2625408"/>
              <a:gd name="csY0" fmla="*/ 7301 h 2582227"/>
              <a:gd name="csX1" fmla="*/ 2625408 w 2625408"/>
              <a:gd name="csY1" fmla="*/ 0 h 2582227"/>
              <a:gd name="csX2" fmla="*/ 1797368 w 2625408"/>
              <a:gd name="csY2" fmla="*/ 988060 h 2582227"/>
              <a:gd name="csX3" fmla="*/ 1790700 w 2625408"/>
              <a:gd name="csY3" fmla="*/ 993140 h 2582227"/>
              <a:gd name="csX4" fmla="*/ 439738 w 2625408"/>
              <a:gd name="csY4" fmla="*/ 2582227 h 2582227"/>
              <a:gd name="csX5" fmla="*/ 0 w 2625408"/>
              <a:gd name="csY5" fmla="*/ 2253615 h 2582227"/>
              <a:gd name="csX6" fmla="*/ 1757363 w 2625408"/>
              <a:gd name="csY6" fmla="*/ 7301 h 2582227"/>
              <a:gd name="csX0" fmla="*/ 1871663 w 2739708"/>
              <a:gd name="csY0" fmla="*/ 7301 h 2582227"/>
              <a:gd name="csX1" fmla="*/ 2739708 w 2739708"/>
              <a:gd name="csY1" fmla="*/ 0 h 2582227"/>
              <a:gd name="csX2" fmla="*/ 1911668 w 2739708"/>
              <a:gd name="csY2" fmla="*/ 988060 h 2582227"/>
              <a:gd name="csX3" fmla="*/ 1905000 w 2739708"/>
              <a:gd name="csY3" fmla="*/ 993140 h 2582227"/>
              <a:gd name="csX4" fmla="*/ 554038 w 2739708"/>
              <a:gd name="csY4" fmla="*/ 2582227 h 2582227"/>
              <a:gd name="csX5" fmla="*/ 0 w 2739708"/>
              <a:gd name="csY5" fmla="*/ 2188845 h 2582227"/>
              <a:gd name="csX6" fmla="*/ 1871663 w 2739708"/>
              <a:gd name="csY6" fmla="*/ 7301 h 2582227"/>
              <a:gd name="csX0" fmla="*/ 1753553 w 2739708"/>
              <a:gd name="csY0" fmla="*/ 7301 h 2582227"/>
              <a:gd name="csX1" fmla="*/ 2739708 w 2739708"/>
              <a:gd name="csY1" fmla="*/ 0 h 2582227"/>
              <a:gd name="csX2" fmla="*/ 1911668 w 2739708"/>
              <a:gd name="csY2" fmla="*/ 988060 h 2582227"/>
              <a:gd name="csX3" fmla="*/ 1905000 w 2739708"/>
              <a:gd name="csY3" fmla="*/ 993140 h 2582227"/>
              <a:gd name="csX4" fmla="*/ 554038 w 2739708"/>
              <a:gd name="csY4" fmla="*/ 2582227 h 2582227"/>
              <a:gd name="csX5" fmla="*/ 0 w 2739708"/>
              <a:gd name="csY5" fmla="*/ 2188845 h 2582227"/>
              <a:gd name="csX6" fmla="*/ 1753553 w 2739708"/>
              <a:gd name="csY6" fmla="*/ 7301 h 258222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2739708" h="2582227">
                <a:moveTo>
                  <a:pt x="1753553" y="7301"/>
                </a:moveTo>
                <a:lnTo>
                  <a:pt x="2739708" y="0"/>
                </a:lnTo>
                <a:lnTo>
                  <a:pt x="1911668" y="988060"/>
                </a:lnTo>
                <a:lnTo>
                  <a:pt x="1905000" y="993140"/>
                </a:lnTo>
                <a:lnTo>
                  <a:pt x="554038" y="2582227"/>
                </a:lnTo>
                <a:lnTo>
                  <a:pt x="0" y="2188845"/>
                </a:lnTo>
                <a:lnTo>
                  <a:pt x="1753553" y="7301"/>
                </a:lnTo>
                <a:close/>
              </a:path>
            </a:pathLst>
          </a:custGeom>
          <a:solidFill>
            <a:srgbClr val="00B0F0">
              <a:alpha val="20000"/>
            </a:srgbClr>
          </a:solidFill>
          <a:ln w="28575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CV" sz="2160"/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9711BB88-1065-BDB1-A012-6A24E6D1644E}"/>
              </a:ext>
            </a:extLst>
          </p:cNvPr>
          <p:cNvSpPr/>
          <p:nvPr/>
        </p:nvSpPr>
        <p:spPr>
          <a:xfrm>
            <a:off x="5615940" y="4030980"/>
            <a:ext cx="3726180" cy="1956436"/>
          </a:xfrm>
          <a:prstGeom prst="rect">
            <a:avLst/>
          </a:prstGeom>
          <a:solidFill>
            <a:srgbClr val="ED7D31">
              <a:alpha val="20000"/>
            </a:srgbClr>
          </a:solidFill>
          <a:ln w="28575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CV" sz="2160"/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E598A7A5-8E00-A61A-A0BE-EBCB4B67E471}"/>
              </a:ext>
            </a:extLst>
          </p:cNvPr>
          <p:cNvSpPr txBox="1"/>
          <p:nvPr/>
        </p:nvSpPr>
        <p:spPr>
          <a:xfrm>
            <a:off x="262887" y="4888490"/>
            <a:ext cx="4846321" cy="3083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80" dirty="0">
                <a:solidFill>
                  <a:schemeClr val="bg1">
                    <a:lumMod val="9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Novo Quebra-mar</a:t>
            </a:r>
          </a:p>
          <a:p>
            <a:r>
              <a:rPr lang="pt-PT" sz="1680" dirty="0">
                <a:solidFill>
                  <a:schemeClr val="bg1">
                    <a:lumMod val="9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• Comprimento: 575 m </a:t>
            </a:r>
          </a:p>
          <a:p>
            <a:pPr>
              <a:buNone/>
            </a:pPr>
            <a:endParaRPr lang="pt-PT" sz="1320" dirty="0">
              <a:solidFill>
                <a:schemeClr val="bg1">
                  <a:lumMod val="95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buNone/>
            </a:pPr>
            <a:r>
              <a:rPr lang="pt-PT" sz="1680" dirty="0">
                <a:solidFill>
                  <a:schemeClr val="bg1">
                    <a:lumMod val="9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Novo Cais (Granéis)</a:t>
            </a:r>
          </a:p>
          <a:p>
            <a:pPr>
              <a:buNone/>
            </a:pPr>
            <a:r>
              <a:rPr lang="pt-PT" sz="1680" dirty="0">
                <a:solidFill>
                  <a:schemeClr val="bg1">
                    <a:lumMod val="9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• Comprimento: 290 m</a:t>
            </a:r>
          </a:p>
          <a:p>
            <a:pPr>
              <a:buNone/>
            </a:pPr>
            <a:r>
              <a:rPr lang="pt-PT" sz="1680" dirty="0">
                <a:solidFill>
                  <a:schemeClr val="bg1">
                    <a:lumMod val="9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• Largura: 20 m</a:t>
            </a:r>
          </a:p>
          <a:p>
            <a:pPr>
              <a:buNone/>
            </a:pPr>
            <a:r>
              <a:rPr lang="pt-PT" sz="1680" dirty="0">
                <a:solidFill>
                  <a:schemeClr val="bg1">
                    <a:lumMod val="9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• Profundidade: -14,00 m</a:t>
            </a:r>
          </a:p>
          <a:p>
            <a:pPr>
              <a:buNone/>
            </a:pPr>
            <a:endParaRPr lang="pt-PT" sz="1320" dirty="0">
              <a:solidFill>
                <a:schemeClr val="bg1">
                  <a:lumMod val="95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buNone/>
            </a:pPr>
            <a:r>
              <a:rPr lang="pt-PT" sz="1680" dirty="0">
                <a:solidFill>
                  <a:schemeClr val="bg1">
                    <a:lumMod val="9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Novo Cais (Contentores e Carga Geral) </a:t>
            </a:r>
          </a:p>
          <a:p>
            <a:pPr>
              <a:buNone/>
            </a:pPr>
            <a:r>
              <a:rPr lang="pt-PT" sz="1680" dirty="0">
                <a:solidFill>
                  <a:schemeClr val="bg1">
                    <a:lumMod val="9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• Comprimento: 370 m</a:t>
            </a:r>
          </a:p>
          <a:p>
            <a:pPr>
              <a:buNone/>
            </a:pPr>
            <a:r>
              <a:rPr lang="pt-PT" sz="1680" dirty="0">
                <a:solidFill>
                  <a:schemeClr val="bg1">
                    <a:lumMod val="9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• Largura: 120 m</a:t>
            </a:r>
          </a:p>
          <a:p>
            <a:pPr>
              <a:buNone/>
            </a:pPr>
            <a:r>
              <a:rPr lang="pt-PT" sz="1680" dirty="0">
                <a:solidFill>
                  <a:schemeClr val="bg1">
                    <a:lumMod val="9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• Profundidade: entre –13,50 e -14,00 m</a:t>
            </a:r>
          </a:p>
        </p:txBody>
      </p:sp>
      <p:sp>
        <p:nvSpPr>
          <p:cNvPr id="47" name="Retângulo 46">
            <a:extLst>
              <a:ext uri="{FF2B5EF4-FFF2-40B4-BE49-F238E27FC236}">
                <a16:creationId xmlns:a16="http://schemas.microsoft.com/office/drawing/2014/main" id="{AD02256A-8428-D430-EAEC-6A1C76564F1A}"/>
              </a:ext>
            </a:extLst>
          </p:cNvPr>
          <p:cNvSpPr/>
          <p:nvPr/>
        </p:nvSpPr>
        <p:spPr>
          <a:xfrm rot="18544105">
            <a:off x="1101020" y="3738310"/>
            <a:ext cx="2054651" cy="245000"/>
          </a:xfrm>
          <a:prstGeom prst="rect">
            <a:avLst/>
          </a:prstGeom>
          <a:solidFill>
            <a:srgbClr val="B4AD93">
              <a:alpha val="69804"/>
            </a:srgbClr>
          </a:solidFill>
          <a:ln w="1270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CV" sz="2160">
              <a:ln>
                <a:solidFill>
                  <a:schemeClr val="accent6"/>
                </a:solidFill>
              </a:ln>
              <a:noFill/>
            </a:endParaRP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40180EE3-1A44-7B7A-0053-7624A4794069}"/>
              </a:ext>
            </a:extLst>
          </p:cNvPr>
          <p:cNvGrpSpPr/>
          <p:nvPr/>
        </p:nvGrpSpPr>
        <p:grpSpPr>
          <a:xfrm>
            <a:off x="-849854" y="432435"/>
            <a:ext cx="16125713" cy="1213485"/>
            <a:chOff x="-849854" y="432435"/>
            <a:chExt cx="16125713" cy="1213485"/>
          </a:xfrm>
        </p:grpSpPr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6F2469DE-83F2-0059-CF18-4D9462A496AD}"/>
                </a:ext>
              </a:extLst>
            </p:cNvPr>
            <p:cNvSpPr/>
            <p:nvPr/>
          </p:nvSpPr>
          <p:spPr>
            <a:xfrm>
              <a:off x="-849854" y="432435"/>
              <a:ext cx="16125713" cy="1213485"/>
            </a:xfrm>
            <a:prstGeom prst="rect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4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A5E901E7-348C-E37A-FDF2-08E1E40A4511}"/>
                </a:ext>
              </a:extLst>
            </p:cNvPr>
            <p:cNvSpPr/>
            <p:nvPr/>
          </p:nvSpPr>
          <p:spPr>
            <a:xfrm>
              <a:off x="-494852" y="581038"/>
              <a:ext cx="15555558" cy="866281"/>
            </a:xfrm>
            <a:prstGeom prst="rect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id="{4D975015-63F5-F31A-5519-1591DB2DE792}"/>
                </a:ext>
              </a:extLst>
            </p:cNvPr>
            <p:cNvSpPr txBox="1"/>
            <p:nvPr/>
          </p:nvSpPr>
          <p:spPr>
            <a:xfrm>
              <a:off x="628651" y="511140"/>
              <a:ext cx="13453110" cy="893803"/>
            </a:xfrm>
            <a:prstGeom prst="round2DiagRect">
              <a:avLst/>
            </a:prstGeom>
          </p:spPr>
          <p:txBody>
            <a:bodyPr vert="horz" lIns="109728" tIns="54864" rIns="109728" bIns="54864" rtlCol="0" anchor="ctr">
              <a:normAutofit/>
            </a:bodyPr>
            <a:lstStyle>
              <a:defPPr>
                <a:defRPr lang="nl-NL"/>
              </a:defPPr>
              <a:lvl1pPr>
                <a:defRPr sz="3600">
                  <a:solidFill>
                    <a:schemeClr val="bg1"/>
                  </a:solidFill>
                  <a:latin typeface="Abadi Extra Light" panose="020B0204020104020204" pitchFamily="34" charset="0"/>
                </a:defRPr>
              </a:lvl1pPr>
            </a:lstStyle>
            <a:p>
              <a:pPr algn="ctr">
                <a:lnSpc>
                  <a:spcPct val="90000"/>
                </a:lnSpc>
                <a:spcBef>
                  <a:spcPct val="0"/>
                </a:spcBef>
                <a:spcAft>
                  <a:spcPts val="720"/>
                </a:spcAft>
              </a:pPr>
              <a:r>
                <a:rPr lang="pt-PT" sz="4320" b="1" dirty="0">
                  <a:solidFill>
                    <a:schemeClr val="bg1">
                      <a:lumMod val="95000"/>
                    </a:schemeClr>
                  </a:solidFill>
                  <a:latin typeface="+mj-lt"/>
                  <a:ea typeface="+mj-ea"/>
                  <a:cs typeface="+mj-cs"/>
                </a:rPr>
                <a:t>EXPANSÃO DO PORTO GRANDE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22141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0" grpId="0" animBg="1"/>
      <p:bldP spid="23" grpId="0" animBg="1"/>
      <p:bldP spid="24" grpId="0" animBg="1"/>
      <p:bldP spid="4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31FAB7-8B03-DD28-F468-CC726A14E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Uma imagem com mapa, antena, água, ar livre&#10;&#10;Os conteúdos gerados por IA podem estar incorretos.">
            <a:extLst>
              <a:ext uri="{FF2B5EF4-FFF2-40B4-BE49-F238E27FC236}">
                <a16:creationId xmlns:a16="http://schemas.microsoft.com/office/drawing/2014/main" id="{860429C4-6FFC-9DF3-E7E1-98387431B56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227"/>
          <a:stretch>
            <a:fillRect/>
          </a:stretch>
        </p:blipFill>
        <p:spPr>
          <a:xfrm>
            <a:off x="0" y="-12146"/>
            <a:ext cx="14630400" cy="8229600"/>
          </a:xfrm>
          <a:prstGeom prst="rect">
            <a:avLst/>
          </a:prstGeom>
          <a:solidFill>
            <a:srgbClr val="B4AD93"/>
          </a:solidFill>
          <a:ln>
            <a:solidFill>
              <a:srgbClr val="B4AD93"/>
            </a:solidFill>
          </a:ln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AFBFF0E0-1133-B644-1354-61B016D84D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165805" y="6965088"/>
            <a:ext cx="1119286" cy="995836"/>
          </a:xfrm>
          <a:prstGeom prst="rect">
            <a:avLst/>
          </a:prstGeom>
        </p:spPr>
      </p:pic>
      <p:sp>
        <p:nvSpPr>
          <p:cNvPr id="12" name="Forma livre: Forma 11">
            <a:extLst>
              <a:ext uri="{FF2B5EF4-FFF2-40B4-BE49-F238E27FC236}">
                <a16:creationId xmlns:a16="http://schemas.microsoft.com/office/drawing/2014/main" id="{22FE5D1A-DD55-8B56-4758-FA19128D1901}"/>
              </a:ext>
            </a:extLst>
          </p:cNvPr>
          <p:cNvSpPr/>
          <p:nvPr/>
        </p:nvSpPr>
        <p:spPr>
          <a:xfrm>
            <a:off x="1333500" y="2667000"/>
            <a:ext cx="5372100" cy="3314700"/>
          </a:xfrm>
          <a:custGeom>
            <a:avLst/>
            <a:gdLst>
              <a:gd name="csX0" fmla="*/ 4476750 w 4476750"/>
              <a:gd name="csY0" fmla="*/ 0 h 2762250"/>
              <a:gd name="csX1" fmla="*/ 1231900 w 4476750"/>
              <a:gd name="csY1" fmla="*/ 0 h 2762250"/>
              <a:gd name="csX2" fmla="*/ 0 w 4476750"/>
              <a:gd name="csY2" fmla="*/ 1587500 h 2762250"/>
              <a:gd name="csX3" fmla="*/ 266700 w 4476750"/>
              <a:gd name="csY3" fmla="*/ 1765300 h 2762250"/>
              <a:gd name="csX4" fmla="*/ 1422400 w 4476750"/>
              <a:gd name="csY4" fmla="*/ 387350 h 2762250"/>
              <a:gd name="csX5" fmla="*/ 3136900 w 4476750"/>
              <a:gd name="csY5" fmla="*/ 387350 h 2762250"/>
              <a:gd name="csX6" fmla="*/ 1524000 w 4476750"/>
              <a:gd name="csY6" fmla="*/ 2381250 h 2762250"/>
              <a:gd name="csX7" fmla="*/ 2082800 w 4476750"/>
              <a:gd name="csY7" fmla="*/ 2762250 h 2762250"/>
              <a:gd name="csX8" fmla="*/ 4476750 w 4476750"/>
              <a:gd name="csY8" fmla="*/ 0 h 2762250"/>
              <a:gd name="csX0" fmla="*/ 4476750 w 4476750"/>
              <a:gd name="csY0" fmla="*/ 0 h 2762250"/>
              <a:gd name="csX1" fmla="*/ 1231900 w 4476750"/>
              <a:gd name="csY1" fmla="*/ 0 h 2762250"/>
              <a:gd name="csX2" fmla="*/ 0 w 4476750"/>
              <a:gd name="csY2" fmla="*/ 1587500 h 2762250"/>
              <a:gd name="csX3" fmla="*/ 266700 w 4476750"/>
              <a:gd name="csY3" fmla="*/ 1765300 h 2762250"/>
              <a:gd name="csX4" fmla="*/ 1282700 w 4476750"/>
              <a:gd name="csY4" fmla="*/ 387350 h 2762250"/>
              <a:gd name="csX5" fmla="*/ 3136900 w 4476750"/>
              <a:gd name="csY5" fmla="*/ 387350 h 2762250"/>
              <a:gd name="csX6" fmla="*/ 1524000 w 4476750"/>
              <a:gd name="csY6" fmla="*/ 2381250 h 2762250"/>
              <a:gd name="csX7" fmla="*/ 2082800 w 4476750"/>
              <a:gd name="csY7" fmla="*/ 2762250 h 2762250"/>
              <a:gd name="csX8" fmla="*/ 4476750 w 4476750"/>
              <a:gd name="csY8" fmla="*/ 0 h 2762250"/>
              <a:gd name="csX0" fmla="*/ 4476750 w 4476750"/>
              <a:gd name="csY0" fmla="*/ 0 h 2762250"/>
              <a:gd name="csX1" fmla="*/ 1231900 w 4476750"/>
              <a:gd name="csY1" fmla="*/ 0 h 2762250"/>
              <a:gd name="csX2" fmla="*/ 0 w 4476750"/>
              <a:gd name="csY2" fmla="*/ 1587500 h 2762250"/>
              <a:gd name="csX3" fmla="*/ 228600 w 4476750"/>
              <a:gd name="csY3" fmla="*/ 1727200 h 2762250"/>
              <a:gd name="csX4" fmla="*/ 1282700 w 4476750"/>
              <a:gd name="csY4" fmla="*/ 387350 h 2762250"/>
              <a:gd name="csX5" fmla="*/ 3136900 w 4476750"/>
              <a:gd name="csY5" fmla="*/ 387350 h 2762250"/>
              <a:gd name="csX6" fmla="*/ 1524000 w 4476750"/>
              <a:gd name="csY6" fmla="*/ 2381250 h 2762250"/>
              <a:gd name="csX7" fmla="*/ 2082800 w 4476750"/>
              <a:gd name="csY7" fmla="*/ 2762250 h 2762250"/>
              <a:gd name="csX8" fmla="*/ 4476750 w 4476750"/>
              <a:gd name="csY8" fmla="*/ 0 h 2762250"/>
              <a:gd name="csX0" fmla="*/ 4476750 w 4476750"/>
              <a:gd name="csY0" fmla="*/ 0 h 2762250"/>
              <a:gd name="csX1" fmla="*/ 1231900 w 4476750"/>
              <a:gd name="csY1" fmla="*/ 0 h 2762250"/>
              <a:gd name="csX2" fmla="*/ 0 w 4476750"/>
              <a:gd name="csY2" fmla="*/ 1587500 h 2762250"/>
              <a:gd name="csX3" fmla="*/ 228600 w 4476750"/>
              <a:gd name="csY3" fmla="*/ 1727200 h 2762250"/>
              <a:gd name="csX4" fmla="*/ 1282700 w 4476750"/>
              <a:gd name="csY4" fmla="*/ 387350 h 2762250"/>
              <a:gd name="csX5" fmla="*/ 3136900 w 4476750"/>
              <a:gd name="csY5" fmla="*/ 387350 h 2762250"/>
              <a:gd name="csX6" fmla="*/ 1574800 w 4476750"/>
              <a:gd name="csY6" fmla="*/ 2393950 h 2762250"/>
              <a:gd name="csX7" fmla="*/ 2082800 w 4476750"/>
              <a:gd name="csY7" fmla="*/ 2762250 h 2762250"/>
              <a:gd name="csX8" fmla="*/ 4476750 w 4476750"/>
              <a:gd name="csY8" fmla="*/ 0 h 2762250"/>
              <a:gd name="csX0" fmla="*/ 4476750 w 4476750"/>
              <a:gd name="csY0" fmla="*/ 0 h 2762250"/>
              <a:gd name="csX1" fmla="*/ 1231900 w 4476750"/>
              <a:gd name="csY1" fmla="*/ 0 h 2762250"/>
              <a:gd name="csX2" fmla="*/ 0 w 4476750"/>
              <a:gd name="csY2" fmla="*/ 1587500 h 2762250"/>
              <a:gd name="csX3" fmla="*/ 228600 w 4476750"/>
              <a:gd name="csY3" fmla="*/ 1727200 h 2762250"/>
              <a:gd name="csX4" fmla="*/ 1282700 w 4476750"/>
              <a:gd name="csY4" fmla="*/ 387350 h 2762250"/>
              <a:gd name="csX5" fmla="*/ 3136900 w 4476750"/>
              <a:gd name="csY5" fmla="*/ 387350 h 2762250"/>
              <a:gd name="csX6" fmla="*/ 1470025 w 4476750"/>
              <a:gd name="csY6" fmla="*/ 2325370 h 2762250"/>
              <a:gd name="csX7" fmla="*/ 2082800 w 4476750"/>
              <a:gd name="csY7" fmla="*/ 2762250 h 2762250"/>
              <a:gd name="csX8" fmla="*/ 4476750 w 4476750"/>
              <a:gd name="csY8" fmla="*/ 0 h 2762250"/>
              <a:gd name="csX0" fmla="*/ 4476750 w 4476750"/>
              <a:gd name="csY0" fmla="*/ 0 h 2762250"/>
              <a:gd name="csX1" fmla="*/ 1231900 w 4476750"/>
              <a:gd name="csY1" fmla="*/ 0 h 2762250"/>
              <a:gd name="csX2" fmla="*/ 0 w 4476750"/>
              <a:gd name="csY2" fmla="*/ 1587500 h 2762250"/>
              <a:gd name="csX3" fmla="*/ 228600 w 4476750"/>
              <a:gd name="csY3" fmla="*/ 1727200 h 2762250"/>
              <a:gd name="csX4" fmla="*/ 1282700 w 4476750"/>
              <a:gd name="csY4" fmla="*/ 387350 h 2762250"/>
              <a:gd name="csX5" fmla="*/ 3024505 w 4476750"/>
              <a:gd name="csY5" fmla="*/ 387350 h 2762250"/>
              <a:gd name="csX6" fmla="*/ 1470025 w 4476750"/>
              <a:gd name="csY6" fmla="*/ 2325370 h 2762250"/>
              <a:gd name="csX7" fmla="*/ 2082800 w 4476750"/>
              <a:gd name="csY7" fmla="*/ 2762250 h 2762250"/>
              <a:gd name="csX8" fmla="*/ 4476750 w 4476750"/>
              <a:gd name="csY8" fmla="*/ 0 h 27622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4476750" h="2762250">
                <a:moveTo>
                  <a:pt x="4476750" y="0"/>
                </a:moveTo>
                <a:lnTo>
                  <a:pt x="1231900" y="0"/>
                </a:lnTo>
                <a:lnTo>
                  <a:pt x="0" y="1587500"/>
                </a:lnTo>
                <a:lnTo>
                  <a:pt x="228600" y="1727200"/>
                </a:lnTo>
                <a:lnTo>
                  <a:pt x="1282700" y="387350"/>
                </a:lnTo>
                <a:lnTo>
                  <a:pt x="3024505" y="387350"/>
                </a:lnTo>
                <a:lnTo>
                  <a:pt x="1470025" y="2325370"/>
                </a:lnTo>
                <a:lnTo>
                  <a:pt x="2082800" y="2762250"/>
                </a:lnTo>
                <a:lnTo>
                  <a:pt x="4476750" y="0"/>
                </a:lnTo>
                <a:close/>
              </a:path>
            </a:pathLst>
          </a:custGeom>
          <a:solidFill>
            <a:srgbClr val="B4AD9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CV" sz="216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D6CE7116-B32B-86E4-7B1E-8D30981AE9CC}"/>
              </a:ext>
            </a:extLst>
          </p:cNvPr>
          <p:cNvSpPr/>
          <p:nvPr/>
        </p:nvSpPr>
        <p:spPr>
          <a:xfrm rot="18544105">
            <a:off x="1184269" y="3698664"/>
            <a:ext cx="1932478" cy="202918"/>
          </a:xfrm>
          <a:prstGeom prst="rect">
            <a:avLst/>
          </a:prstGeom>
          <a:solidFill>
            <a:srgbClr val="70AD47">
              <a:alpha val="40000"/>
            </a:srgbClr>
          </a:solidFill>
          <a:ln w="28575"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CV" sz="2160">
              <a:ln>
                <a:solidFill>
                  <a:schemeClr val="accent6"/>
                </a:solidFill>
              </a:ln>
              <a:noFill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E1B6012E-34EC-6971-C832-A0EB65675F1A}"/>
              </a:ext>
            </a:extLst>
          </p:cNvPr>
          <p:cNvSpPr txBox="1"/>
          <p:nvPr/>
        </p:nvSpPr>
        <p:spPr>
          <a:xfrm>
            <a:off x="449873" y="5914175"/>
            <a:ext cx="2465527" cy="6832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PT" sz="1920" dirty="0">
                <a:solidFill>
                  <a:schemeClr val="bg1">
                    <a:lumMod val="9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Terminal de Granéis Sólidos e Líquidos</a:t>
            </a:r>
            <a:endParaRPr lang="pt-PT" sz="1680" dirty="0">
              <a:solidFill>
                <a:schemeClr val="bg1">
                  <a:lumMod val="95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E72C4E1-8B70-0164-2051-D6CC15221645}"/>
              </a:ext>
            </a:extLst>
          </p:cNvPr>
          <p:cNvSpPr txBox="1"/>
          <p:nvPr/>
        </p:nvSpPr>
        <p:spPr>
          <a:xfrm>
            <a:off x="2527680" y="7068209"/>
            <a:ext cx="2897153" cy="6832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PT" sz="1920" dirty="0">
                <a:solidFill>
                  <a:schemeClr val="bg1">
                    <a:lumMod val="9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Terminal de Contentores e Carga Geral </a:t>
            </a:r>
          </a:p>
        </p:txBody>
      </p:sp>
      <p:cxnSp>
        <p:nvCxnSpPr>
          <p:cNvPr id="14" name="Conexão reta unidirecional 13">
            <a:extLst>
              <a:ext uri="{FF2B5EF4-FFF2-40B4-BE49-F238E27FC236}">
                <a16:creationId xmlns:a16="http://schemas.microsoft.com/office/drawing/2014/main" id="{9E95C08D-7069-4EC3-CE33-854C4DE6CE12}"/>
              </a:ext>
            </a:extLst>
          </p:cNvPr>
          <p:cNvCxnSpPr>
            <a:cxnSpLocks/>
          </p:cNvCxnSpPr>
          <p:nvPr/>
        </p:nvCxnSpPr>
        <p:spPr>
          <a:xfrm>
            <a:off x="1682636" y="4624139"/>
            <a:ext cx="0" cy="12546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D4DF0936-EFB1-944D-298E-78BE4F3038EE}"/>
              </a:ext>
            </a:extLst>
          </p:cNvPr>
          <p:cNvSpPr/>
          <p:nvPr/>
        </p:nvSpPr>
        <p:spPr>
          <a:xfrm>
            <a:off x="1601413" y="4460418"/>
            <a:ext cx="163721" cy="163721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CV" sz="2160"/>
          </a:p>
        </p:txBody>
      </p:sp>
      <p:sp>
        <p:nvSpPr>
          <p:cNvPr id="53" name="Forma livre: Forma 52">
            <a:extLst>
              <a:ext uri="{FF2B5EF4-FFF2-40B4-BE49-F238E27FC236}">
                <a16:creationId xmlns:a16="http://schemas.microsoft.com/office/drawing/2014/main" id="{09D082AB-5E9D-4601-2675-3DAD627E00D8}"/>
              </a:ext>
            </a:extLst>
          </p:cNvPr>
          <p:cNvSpPr/>
          <p:nvPr/>
        </p:nvSpPr>
        <p:spPr>
          <a:xfrm>
            <a:off x="3326130" y="2780158"/>
            <a:ext cx="3287650" cy="3098672"/>
          </a:xfrm>
          <a:custGeom>
            <a:avLst/>
            <a:gdLst>
              <a:gd name="csX0" fmla="*/ 1595438 w 3652838"/>
              <a:gd name="csY0" fmla="*/ 0 h 2566987"/>
              <a:gd name="csX1" fmla="*/ 3652838 w 3652838"/>
              <a:gd name="csY1" fmla="*/ 0 h 2566987"/>
              <a:gd name="csX2" fmla="*/ 3652838 w 3652838"/>
              <a:gd name="csY2" fmla="*/ 990600 h 2566987"/>
              <a:gd name="csX3" fmla="*/ 1771650 w 3652838"/>
              <a:gd name="csY3" fmla="*/ 990600 h 2566987"/>
              <a:gd name="csX4" fmla="*/ 395288 w 3652838"/>
              <a:gd name="csY4" fmla="*/ 2566987 h 2566987"/>
              <a:gd name="csX5" fmla="*/ 0 w 3652838"/>
              <a:gd name="csY5" fmla="*/ 2276475 h 2566987"/>
              <a:gd name="csX6" fmla="*/ 1595438 w 3652838"/>
              <a:gd name="csY6" fmla="*/ 0 h 2566987"/>
              <a:gd name="csX0" fmla="*/ 1685926 w 3652838"/>
              <a:gd name="csY0" fmla="*/ 4762 h 2566987"/>
              <a:gd name="csX1" fmla="*/ 3652838 w 3652838"/>
              <a:gd name="csY1" fmla="*/ 0 h 2566987"/>
              <a:gd name="csX2" fmla="*/ 3652838 w 3652838"/>
              <a:gd name="csY2" fmla="*/ 990600 h 2566987"/>
              <a:gd name="csX3" fmla="*/ 1771650 w 3652838"/>
              <a:gd name="csY3" fmla="*/ 990600 h 2566987"/>
              <a:gd name="csX4" fmla="*/ 395288 w 3652838"/>
              <a:gd name="csY4" fmla="*/ 2566987 h 2566987"/>
              <a:gd name="csX5" fmla="*/ 0 w 3652838"/>
              <a:gd name="csY5" fmla="*/ 2276475 h 2566987"/>
              <a:gd name="csX6" fmla="*/ 1685926 w 3652838"/>
              <a:gd name="csY6" fmla="*/ 4762 h 2566987"/>
              <a:gd name="csX0" fmla="*/ 1766888 w 3652838"/>
              <a:gd name="csY0" fmla="*/ 9524 h 2566987"/>
              <a:gd name="csX1" fmla="*/ 3652838 w 3652838"/>
              <a:gd name="csY1" fmla="*/ 0 h 2566987"/>
              <a:gd name="csX2" fmla="*/ 3652838 w 3652838"/>
              <a:gd name="csY2" fmla="*/ 990600 h 2566987"/>
              <a:gd name="csX3" fmla="*/ 1771650 w 3652838"/>
              <a:gd name="csY3" fmla="*/ 990600 h 2566987"/>
              <a:gd name="csX4" fmla="*/ 395288 w 3652838"/>
              <a:gd name="csY4" fmla="*/ 2566987 h 2566987"/>
              <a:gd name="csX5" fmla="*/ 0 w 3652838"/>
              <a:gd name="csY5" fmla="*/ 2276475 h 2566987"/>
              <a:gd name="csX6" fmla="*/ 1766888 w 3652838"/>
              <a:gd name="csY6" fmla="*/ 9524 h 2566987"/>
              <a:gd name="csX0" fmla="*/ 1738313 w 3652838"/>
              <a:gd name="csY0" fmla="*/ 4761 h 2566987"/>
              <a:gd name="csX1" fmla="*/ 3652838 w 3652838"/>
              <a:gd name="csY1" fmla="*/ 0 h 2566987"/>
              <a:gd name="csX2" fmla="*/ 3652838 w 3652838"/>
              <a:gd name="csY2" fmla="*/ 990600 h 2566987"/>
              <a:gd name="csX3" fmla="*/ 1771650 w 3652838"/>
              <a:gd name="csY3" fmla="*/ 990600 h 2566987"/>
              <a:gd name="csX4" fmla="*/ 395288 w 3652838"/>
              <a:gd name="csY4" fmla="*/ 2566987 h 2566987"/>
              <a:gd name="csX5" fmla="*/ 0 w 3652838"/>
              <a:gd name="csY5" fmla="*/ 2276475 h 2566987"/>
              <a:gd name="csX6" fmla="*/ 1738313 w 3652838"/>
              <a:gd name="csY6" fmla="*/ 4761 h 2566987"/>
              <a:gd name="csX0" fmla="*/ 1757363 w 3671888"/>
              <a:gd name="csY0" fmla="*/ 4761 h 2566987"/>
              <a:gd name="csX1" fmla="*/ 3671888 w 3671888"/>
              <a:gd name="csY1" fmla="*/ 0 h 2566987"/>
              <a:gd name="csX2" fmla="*/ 3671888 w 3671888"/>
              <a:gd name="csY2" fmla="*/ 990600 h 2566987"/>
              <a:gd name="csX3" fmla="*/ 1790700 w 3671888"/>
              <a:gd name="csY3" fmla="*/ 990600 h 2566987"/>
              <a:gd name="csX4" fmla="*/ 414338 w 3671888"/>
              <a:gd name="csY4" fmla="*/ 2566987 h 2566987"/>
              <a:gd name="csX5" fmla="*/ 0 w 3671888"/>
              <a:gd name="csY5" fmla="*/ 2251075 h 2566987"/>
              <a:gd name="csX6" fmla="*/ 1757363 w 3671888"/>
              <a:gd name="csY6" fmla="*/ 4761 h 2566987"/>
              <a:gd name="csX0" fmla="*/ 1757363 w 3671888"/>
              <a:gd name="csY0" fmla="*/ 4761 h 2579687"/>
              <a:gd name="csX1" fmla="*/ 3671888 w 3671888"/>
              <a:gd name="csY1" fmla="*/ 0 h 2579687"/>
              <a:gd name="csX2" fmla="*/ 3671888 w 3671888"/>
              <a:gd name="csY2" fmla="*/ 990600 h 2579687"/>
              <a:gd name="csX3" fmla="*/ 1790700 w 3671888"/>
              <a:gd name="csY3" fmla="*/ 990600 h 2579687"/>
              <a:gd name="csX4" fmla="*/ 439738 w 3671888"/>
              <a:gd name="csY4" fmla="*/ 2579687 h 2579687"/>
              <a:gd name="csX5" fmla="*/ 0 w 3671888"/>
              <a:gd name="csY5" fmla="*/ 2251075 h 2579687"/>
              <a:gd name="csX6" fmla="*/ 1757363 w 3671888"/>
              <a:gd name="csY6" fmla="*/ 4761 h 2579687"/>
              <a:gd name="csX0" fmla="*/ 1757363 w 3671888"/>
              <a:gd name="csY0" fmla="*/ 4761 h 2579687"/>
              <a:gd name="csX1" fmla="*/ 3671888 w 3671888"/>
              <a:gd name="csY1" fmla="*/ 0 h 2579687"/>
              <a:gd name="csX2" fmla="*/ 1797368 w 3671888"/>
              <a:gd name="csY2" fmla="*/ 985520 h 2579687"/>
              <a:gd name="csX3" fmla="*/ 1790700 w 3671888"/>
              <a:gd name="csY3" fmla="*/ 990600 h 2579687"/>
              <a:gd name="csX4" fmla="*/ 439738 w 3671888"/>
              <a:gd name="csY4" fmla="*/ 2579687 h 2579687"/>
              <a:gd name="csX5" fmla="*/ 0 w 3671888"/>
              <a:gd name="csY5" fmla="*/ 2251075 h 2579687"/>
              <a:gd name="csX6" fmla="*/ 1757363 w 3671888"/>
              <a:gd name="csY6" fmla="*/ 4761 h 2579687"/>
              <a:gd name="csX0" fmla="*/ 1757363 w 2625408"/>
              <a:gd name="csY0" fmla="*/ 7301 h 2582227"/>
              <a:gd name="csX1" fmla="*/ 2625408 w 2625408"/>
              <a:gd name="csY1" fmla="*/ 0 h 2582227"/>
              <a:gd name="csX2" fmla="*/ 1797368 w 2625408"/>
              <a:gd name="csY2" fmla="*/ 988060 h 2582227"/>
              <a:gd name="csX3" fmla="*/ 1790700 w 2625408"/>
              <a:gd name="csY3" fmla="*/ 993140 h 2582227"/>
              <a:gd name="csX4" fmla="*/ 439738 w 2625408"/>
              <a:gd name="csY4" fmla="*/ 2582227 h 2582227"/>
              <a:gd name="csX5" fmla="*/ 0 w 2625408"/>
              <a:gd name="csY5" fmla="*/ 2253615 h 2582227"/>
              <a:gd name="csX6" fmla="*/ 1757363 w 2625408"/>
              <a:gd name="csY6" fmla="*/ 7301 h 2582227"/>
              <a:gd name="csX0" fmla="*/ 1871663 w 2739708"/>
              <a:gd name="csY0" fmla="*/ 7301 h 2582227"/>
              <a:gd name="csX1" fmla="*/ 2739708 w 2739708"/>
              <a:gd name="csY1" fmla="*/ 0 h 2582227"/>
              <a:gd name="csX2" fmla="*/ 1911668 w 2739708"/>
              <a:gd name="csY2" fmla="*/ 988060 h 2582227"/>
              <a:gd name="csX3" fmla="*/ 1905000 w 2739708"/>
              <a:gd name="csY3" fmla="*/ 993140 h 2582227"/>
              <a:gd name="csX4" fmla="*/ 554038 w 2739708"/>
              <a:gd name="csY4" fmla="*/ 2582227 h 2582227"/>
              <a:gd name="csX5" fmla="*/ 0 w 2739708"/>
              <a:gd name="csY5" fmla="*/ 2188845 h 2582227"/>
              <a:gd name="csX6" fmla="*/ 1871663 w 2739708"/>
              <a:gd name="csY6" fmla="*/ 7301 h 2582227"/>
              <a:gd name="csX0" fmla="*/ 1753553 w 2739708"/>
              <a:gd name="csY0" fmla="*/ 7301 h 2582227"/>
              <a:gd name="csX1" fmla="*/ 2739708 w 2739708"/>
              <a:gd name="csY1" fmla="*/ 0 h 2582227"/>
              <a:gd name="csX2" fmla="*/ 1911668 w 2739708"/>
              <a:gd name="csY2" fmla="*/ 988060 h 2582227"/>
              <a:gd name="csX3" fmla="*/ 1905000 w 2739708"/>
              <a:gd name="csY3" fmla="*/ 993140 h 2582227"/>
              <a:gd name="csX4" fmla="*/ 554038 w 2739708"/>
              <a:gd name="csY4" fmla="*/ 2582227 h 2582227"/>
              <a:gd name="csX5" fmla="*/ 0 w 2739708"/>
              <a:gd name="csY5" fmla="*/ 2188845 h 2582227"/>
              <a:gd name="csX6" fmla="*/ 1753553 w 2739708"/>
              <a:gd name="csY6" fmla="*/ 7301 h 258222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2739708" h="2582227">
                <a:moveTo>
                  <a:pt x="1753553" y="7301"/>
                </a:moveTo>
                <a:lnTo>
                  <a:pt x="2739708" y="0"/>
                </a:lnTo>
                <a:lnTo>
                  <a:pt x="1911668" y="988060"/>
                </a:lnTo>
                <a:lnTo>
                  <a:pt x="1905000" y="993140"/>
                </a:lnTo>
                <a:lnTo>
                  <a:pt x="554038" y="2582227"/>
                </a:lnTo>
                <a:lnTo>
                  <a:pt x="0" y="2188845"/>
                </a:lnTo>
                <a:lnTo>
                  <a:pt x="1753553" y="7301"/>
                </a:lnTo>
                <a:close/>
              </a:path>
            </a:pathLst>
          </a:custGeom>
          <a:solidFill>
            <a:srgbClr val="00B0F0">
              <a:alpha val="20000"/>
            </a:srgbClr>
          </a:solidFill>
          <a:ln w="28575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CV" sz="2160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5590CD08-B15A-561B-C6D4-653E006B13A9}"/>
              </a:ext>
            </a:extLst>
          </p:cNvPr>
          <p:cNvSpPr/>
          <p:nvPr/>
        </p:nvSpPr>
        <p:spPr>
          <a:xfrm rot="17380708">
            <a:off x="5443835" y="4764848"/>
            <a:ext cx="1831675" cy="603556"/>
          </a:xfrm>
          <a:prstGeom prst="rect">
            <a:avLst/>
          </a:prstGeom>
          <a:solidFill>
            <a:srgbClr val="FF0000">
              <a:alpha val="20000"/>
            </a:srgbClr>
          </a:solidFill>
          <a:ln w="28575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CV" sz="2160">
              <a:ln>
                <a:solidFill>
                  <a:schemeClr val="accent6"/>
                </a:solidFill>
              </a:ln>
              <a:noFill/>
            </a:endParaRP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4C155508-DBC4-08C7-C6EB-6FFB1C7030AA}"/>
              </a:ext>
            </a:extLst>
          </p:cNvPr>
          <p:cNvSpPr txBox="1"/>
          <p:nvPr/>
        </p:nvSpPr>
        <p:spPr>
          <a:xfrm>
            <a:off x="5022454" y="6274583"/>
            <a:ext cx="1945452" cy="6832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PT" sz="1920" dirty="0">
                <a:solidFill>
                  <a:schemeClr val="bg1">
                    <a:lumMod val="9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Terminal de Pesca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6F33C66D-4574-C019-4D05-3919F558201F}"/>
              </a:ext>
            </a:extLst>
          </p:cNvPr>
          <p:cNvSpPr txBox="1"/>
          <p:nvPr/>
        </p:nvSpPr>
        <p:spPr>
          <a:xfrm>
            <a:off x="6705600" y="4846070"/>
            <a:ext cx="2270347" cy="6832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PT" sz="1920" dirty="0">
                <a:solidFill>
                  <a:schemeClr val="bg1">
                    <a:lumMod val="9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Terminal da Guarda Costeira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4FA63E07-6BA6-445B-659F-92BA396F905F}"/>
              </a:ext>
            </a:extLst>
          </p:cNvPr>
          <p:cNvSpPr txBox="1"/>
          <p:nvPr/>
        </p:nvSpPr>
        <p:spPr>
          <a:xfrm>
            <a:off x="8471977" y="7152852"/>
            <a:ext cx="2270347" cy="6832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PT" sz="1920" dirty="0">
                <a:solidFill>
                  <a:schemeClr val="bg1">
                    <a:lumMod val="9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Terminal de Cabotagem</a:t>
            </a: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A55EB089-2AD8-BADA-06E7-B84D7C6C6B72}"/>
              </a:ext>
            </a:extLst>
          </p:cNvPr>
          <p:cNvSpPr/>
          <p:nvPr/>
        </p:nvSpPr>
        <p:spPr>
          <a:xfrm rot="16200000">
            <a:off x="9832307" y="5909076"/>
            <a:ext cx="1887850" cy="781757"/>
          </a:xfrm>
          <a:prstGeom prst="rect">
            <a:avLst/>
          </a:prstGeom>
          <a:solidFill>
            <a:srgbClr val="DD2BB3">
              <a:alpha val="20000"/>
            </a:srgbClr>
          </a:solidFill>
          <a:ln w="28575">
            <a:solidFill>
              <a:srgbClr val="DD2BB3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CV" sz="2160">
              <a:ln>
                <a:solidFill>
                  <a:schemeClr val="accent6"/>
                </a:solidFill>
              </a:ln>
              <a:noFill/>
            </a:endParaRPr>
          </a:p>
        </p:txBody>
      </p:sp>
      <p:sp>
        <p:nvSpPr>
          <p:cNvPr id="36" name="Forma livre: Forma 35">
            <a:extLst>
              <a:ext uri="{FF2B5EF4-FFF2-40B4-BE49-F238E27FC236}">
                <a16:creationId xmlns:a16="http://schemas.microsoft.com/office/drawing/2014/main" id="{0DD2F1F1-0A91-ADAC-2F47-DC9194722160}"/>
              </a:ext>
            </a:extLst>
          </p:cNvPr>
          <p:cNvSpPr/>
          <p:nvPr/>
        </p:nvSpPr>
        <p:spPr>
          <a:xfrm>
            <a:off x="8538211" y="4074796"/>
            <a:ext cx="765810" cy="1251584"/>
          </a:xfrm>
          <a:custGeom>
            <a:avLst/>
            <a:gdLst>
              <a:gd name="csX0" fmla="*/ 0 w 638175"/>
              <a:gd name="csY0" fmla="*/ 0 h 1057275"/>
              <a:gd name="csX1" fmla="*/ 0 w 638175"/>
              <a:gd name="csY1" fmla="*/ 123825 h 1057275"/>
              <a:gd name="csX2" fmla="*/ 476250 w 638175"/>
              <a:gd name="csY2" fmla="*/ 123825 h 1057275"/>
              <a:gd name="csX3" fmla="*/ 476250 w 638175"/>
              <a:gd name="csY3" fmla="*/ 1057275 h 1057275"/>
              <a:gd name="csX4" fmla="*/ 638175 w 638175"/>
              <a:gd name="csY4" fmla="*/ 1057275 h 1057275"/>
              <a:gd name="csX5" fmla="*/ 638175 w 638175"/>
              <a:gd name="csY5" fmla="*/ 14288 h 1057275"/>
              <a:gd name="csX6" fmla="*/ 0 w 638175"/>
              <a:gd name="csY6" fmla="*/ 0 h 1057275"/>
              <a:gd name="csX0" fmla="*/ 2382 w 638175"/>
              <a:gd name="csY0" fmla="*/ 2381 h 1042987"/>
              <a:gd name="csX1" fmla="*/ 0 w 638175"/>
              <a:gd name="csY1" fmla="*/ 109537 h 1042987"/>
              <a:gd name="csX2" fmla="*/ 476250 w 638175"/>
              <a:gd name="csY2" fmla="*/ 109537 h 1042987"/>
              <a:gd name="csX3" fmla="*/ 476250 w 638175"/>
              <a:gd name="csY3" fmla="*/ 1042987 h 1042987"/>
              <a:gd name="csX4" fmla="*/ 638175 w 638175"/>
              <a:gd name="csY4" fmla="*/ 1042987 h 1042987"/>
              <a:gd name="csX5" fmla="*/ 638175 w 638175"/>
              <a:gd name="csY5" fmla="*/ 0 h 1042987"/>
              <a:gd name="csX6" fmla="*/ 2382 w 638175"/>
              <a:gd name="csY6" fmla="*/ 2381 h 104298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638175" h="1042987">
                <a:moveTo>
                  <a:pt x="2382" y="2381"/>
                </a:moveTo>
                <a:lnTo>
                  <a:pt x="0" y="109537"/>
                </a:lnTo>
                <a:lnTo>
                  <a:pt x="476250" y="109537"/>
                </a:lnTo>
                <a:lnTo>
                  <a:pt x="476250" y="1042987"/>
                </a:lnTo>
                <a:lnTo>
                  <a:pt x="638175" y="1042987"/>
                </a:lnTo>
                <a:lnTo>
                  <a:pt x="638175" y="0"/>
                </a:lnTo>
                <a:lnTo>
                  <a:pt x="2382" y="2381"/>
                </a:lnTo>
                <a:close/>
              </a:path>
            </a:pathLst>
          </a:custGeom>
          <a:solidFill>
            <a:srgbClr val="FFC000">
              <a:alpha val="20000"/>
            </a:srgbClr>
          </a:solidFill>
          <a:ln w="28575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CV" sz="2160"/>
          </a:p>
        </p:txBody>
      </p:sp>
      <p:cxnSp>
        <p:nvCxnSpPr>
          <p:cNvPr id="37" name="Conexão reta unidirecional 36">
            <a:extLst>
              <a:ext uri="{FF2B5EF4-FFF2-40B4-BE49-F238E27FC236}">
                <a16:creationId xmlns:a16="http://schemas.microsoft.com/office/drawing/2014/main" id="{1D78C453-E8E6-706B-D972-DA1811D37CA2}"/>
              </a:ext>
            </a:extLst>
          </p:cNvPr>
          <p:cNvCxnSpPr>
            <a:cxnSpLocks/>
            <a:stCxn id="38" idx="0"/>
          </p:cNvCxnSpPr>
          <p:nvPr/>
        </p:nvCxnSpPr>
        <p:spPr>
          <a:xfrm flipH="1">
            <a:off x="5995180" y="5656812"/>
            <a:ext cx="637" cy="6009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8" name="Oval 37">
            <a:extLst>
              <a:ext uri="{FF2B5EF4-FFF2-40B4-BE49-F238E27FC236}">
                <a16:creationId xmlns:a16="http://schemas.microsoft.com/office/drawing/2014/main" id="{5D1E0968-6485-B337-2FF0-F9D1A7510E58}"/>
              </a:ext>
            </a:extLst>
          </p:cNvPr>
          <p:cNvSpPr/>
          <p:nvPr/>
        </p:nvSpPr>
        <p:spPr>
          <a:xfrm>
            <a:off x="5913956" y="5656812"/>
            <a:ext cx="163721" cy="163721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CV" sz="2160"/>
          </a:p>
        </p:txBody>
      </p:sp>
      <p:cxnSp>
        <p:nvCxnSpPr>
          <p:cNvPr id="40" name="Conexão reta unidirecional 39">
            <a:extLst>
              <a:ext uri="{FF2B5EF4-FFF2-40B4-BE49-F238E27FC236}">
                <a16:creationId xmlns:a16="http://schemas.microsoft.com/office/drawing/2014/main" id="{110DB78F-A3E6-18CB-4FFA-F7AE12D222E5}"/>
              </a:ext>
            </a:extLst>
          </p:cNvPr>
          <p:cNvCxnSpPr>
            <a:cxnSpLocks/>
          </p:cNvCxnSpPr>
          <p:nvPr/>
        </p:nvCxnSpPr>
        <p:spPr>
          <a:xfrm flipH="1">
            <a:off x="7840774" y="4802611"/>
            <a:ext cx="126240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1" name="Oval 40">
            <a:extLst>
              <a:ext uri="{FF2B5EF4-FFF2-40B4-BE49-F238E27FC236}">
                <a16:creationId xmlns:a16="http://schemas.microsoft.com/office/drawing/2014/main" id="{01D70E31-2782-4F83-A6C9-42EA9F8DC177}"/>
              </a:ext>
            </a:extLst>
          </p:cNvPr>
          <p:cNvSpPr/>
          <p:nvPr/>
        </p:nvSpPr>
        <p:spPr>
          <a:xfrm>
            <a:off x="9033461" y="4720754"/>
            <a:ext cx="163721" cy="163721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CV" sz="2160"/>
          </a:p>
        </p:txBody>
      </p:sp>
      <p:cxnSp>
        <p:nvCxnSpPr>
          <p:cNvPr id="47" name="Conexão reta unidirecional 46">
            <a:extLst>
              <a:ext uri="{FF2B5EF4-FFF2-40B4-BE49-F238E27FC236}">
                <a16:creationId xmlns:a16="http://schemas.microsoft.com/office/drawing/2014/main" id="{51CCAB74-9E1C-3976-43E8-E3E12A610C40}"/>
              </a:ext>
            </a:extLst>
          </p:cNvPr>
          <p:cNvCxnSpPr>
            <a:cxnSpLocks/>
          </p:cNvCxnSpPr>
          <p:nvPr/>
        </p:nvCxnSpPr>
        <p:spPr>
          <a:xfrm flipH="1">
            <a:off x="9607151" y="7112500"/>
            <a:ext cx="868716" cy="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8" name="Oval 47">
            <a:extLst>
              <a:ext uri="{FF2B5EF4-FFF2-40B4-BE49-F238E27FC236}">
                <a16:creationId xmlns:a16="http://schemas.microsoft.com/office/drawing/2014/main" id="{F17874F0-F1FD-3A0A-A87E-C4E47A1AE3EA}"/>
              </a:ext>
            </a:extLst>
          </p:cNvPr>
          <p:cNvSpPr/>
          <p:nvPr/>
        </p:nvSpPr>
        <p:spPr>
          <a:xfrm>
            <a:off x="10406146" y="7030643"/>
            <a:ext cx="163721" cy="163721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CV" sz="2160"/>
          </a:p>
        </p:txBody>
      </p:sp>
      <p:cxnSp>
        <p:nvCxnSpPr>
          <p:cNvPr id="20" name="Conexão reta unidirecional 19">
            <a:extLst>
              <a:ext uri="{FF2B5EF4-FFF2-40B4-BE49-F238E27FC236}">
                <a16:creationId xmlns:a16="http://schemas.microsoft.com/office/drawing/2014/main" id="{2AE18938-D34A-B0B6-7B0C-11C8978A1C8C}"/>
              </a:ext>
            </a:extLst>
          </p:cNvPr>
          <p:cNvCxnSpPr>
            <a:cxnSpLocks/>
          </p:cNvCxnSpPr>
          <p:nvPr/>
        </p:nvCxnSpPr>
        <p:spPr>
          <a:xfrm>
            <a:off x="3976256" y="5710397"/>
            <a:ext cx="0" cy="13578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5B634A30-F53D-7EF3-A90B-4ED01CCD74AA}"/>
              </a:ext>
            </a:extLst>
          </p:cNvPr>
          <p:cNvSpPr/>
          <p:nvPr/>
        </p:nvSpPr>
        <p:spPr>
          <a:xfrm>
            <a:off x="3895033" y="5546676"/>
            <a:ext cx="163721" cy="163721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CV" sz="2160"/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5E23D0A2-2840-CA34-6512-F549E0CF41C8}"/>
              </a:ext>
            </a:extLst>
          </p:cNvPr>
          <p:cNvGrpSpPr/>
          <p:nvPr/>
        </p:nvGrpSpPr>
        <p:grpSpPr>
          <a:xfrm>
            <a:off x="-849854" y="432435"/>
            <a:ext cx="16125713" cy="1213485"/>
            <a:chOff x="-849854" y="432435"/>
            <a:chExt cx="16125713" cy="1213485"/>
          </a:xfrm>
        </p:grpSpPr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9F377316-AC2B-84EB-BB9D-4104A4F6C122}"/>
                </a:ext>
              </a:extLst>
            </p:cNvPr>
            <p:cNvSpPr/>
            <p:nvPr/>
          </p:nvSpPr>
          <p:spPr>
            <a:xfrm>
              <a:off x="-849854" y="432435"/>
              <a:ext cx="16125713" cy="1213485"/>
            </a:xfrm>
            <a:prstGeom prst="rect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4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6E4A6BAC-7435-AA45-F140-25D3BB2B8D53}"/>
                </a:ext>
              </a:extLst>
            </p:cNvPr>
            <p:cNvSpPr/>
            <p:nvPr/>
          </p:nvSpPr>
          <p:spPr>
            <a:xfrm>
              <a:off x="-494852" y="581038"/>
              <a:ext cx="15555558" cy="866281"/>
            </a:xfrm>
            <a:prstGeom prst="rect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DBB13A75-7057-23A9-0D77-8B46A9DF5FD2}"/>
                </a:ext>
              </a:extLst>
            </p:cNvPr>
            <p:cNvSpPr txBox="1"/>
            <p:nvPr/>
          </p:nvSpPr>
          <p:spPr>
            <a:xfrm>
              <a:off x="628651" y="511140"/>
              <a:ext cx="13453110" cy="893803"/>
            </a:xfrm>
            <a:prstGeom prst="round2DiagRect">
              <a:avLst/>
            </a:prstGeom>
          </p:spPr>
          <p:txBody>
            <a:bodyPr vert="horz" lIns="109728" tIns="54864" rIns="109728" bIns="54864" rtlCol="0" anchor="ctr">
              <a:normAutofit/>
            </a:bodyPr>
            <a:lstStyle>
              <a:defPPr>
                <a:defRPr lang="nl-NL"/>
              </a:defPPr>
              <a:lvl1pPr>
                <a:defRPr sz="3600">
                  <a:solidFill>
                    <a:schemeClr val="bg1"/>
                  </a:solidFill>
                  <a:latin typeface="Abadi Extra Light" panose="020B0204020104020204" pitchFamily="34" charset="0"/>
                </a:defRPr>
              </a:lvl1pPr>
            </a:lstStyle>
            <a:p>
              <a:pPr algn="ctr">
                <a:lnSpc>
                  <a:spcPct val="90000"/>
                </a:lnSpc>
                <a:spcBef>
                  <a:spcPct val="0"/>
                </a:spcBef>
                <a:spcAft>
                  <a:spcPts val="720"/>
                </a:spcAft>
              </a:pPr>
              <a:r>
                <a:rPr lang="pt-PT" sz="4320" b="1" dirty="0">
                  <a:solidFill>
                    <a:schemeClr val="bg1">
                      <a:lumMod val="95000"/>
                    </a:schemeClr>
                  </a:solidFill>
                  <a:latin typeface="+mj-lt"/>
                  <a:ea typeface="+mj-ea"/>
                  <a:cs typeface="+mj-cs"/>
                </a:rPr>
                <a:t>EXPANSÃO DO PORTO GRANDE</a:t>
              </a:r>
            </a:p>
          </p:txBody>
        </p:sp>
      </p:grpSp>
      <p:pic>
        <p:nvPicPr>
          <p:cNvPr id="13" name="Gráfico 12" descr="Gráfico de barras com tendência ascendente com preenchimento sólido">
            <a:extLst>
              <a:ext uri="{FF2B5EF4-FFF2-40B4-BE49-F238E27FC236}">
                <a16:creationId xmlns:a16="http://schemas.microsoft.com/office/drawing/2014/main" id="{1D274776-681A-9469-CF6F-5AA0A99BE8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93615" y="2260693"/>
            <a:ext cx="722266" cy="656868"/>
          </a:xfrm>
          <a:prstGeom prst="rect">
            <a:avLst/>
          </a:prstGeom>
        </p:spPr>
      </p:pic>
      <p:pic>
        <p:nvPicPr>
          <p:cNvPr id="17" name="Gráfico 16" descr="Transporte marítimo com preenchimento sólido">
            <a:extLst>
              <a:ext uri="{FF2B5EF4-FFF2-40B4-BE49-F238E27FC236}">
                <a16:creationId xmlns:a16="http://schemas.microsoft.com/office/drawing/2014/main" id="{EA073B7B-F0C9-1456-96CD-FAD2FE775DA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1591623"/>
            <a:ext cx="563253" cy="656869"/>
          </a:xfrm>
          <a:prstGeom prst="rect">
            <a:avLst/>
          </a:prstGeom>
        </p:spPr>
      </p:pic>
      <p:sp>
        <p:nvSpPr>
          <p:cNvPr id="25" name="CaixaDeTexto 24">
            <a:extLst>
              <a:ext uri="{FF2B5EF4-FFF2-40B4-BE49-F238E27FC236}">
                <a16:creationId xmlns:a16="http://schemas.microsoft.com/office/drawing/2014/main" id="{7B35B9FD-6F4E-31CA-61DB-20AF8E335AB9}"/>
              </a:ext>
            </a:extLst>
          </p:cNvPr>
          <p:cNvSpPr txBox="1"/>
          <p:nvPr/>
        </p:nvSpPr>
        <p:spPr>
          <a:xfrm>
            <a:off x="613410" y="2284428"/>
            <a:ext cx="2045970" cy="60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3360" dirty="0">
                <a:solidFill>
                  <a:schemeClr val="bg1">
                    <a:lumMod val="9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108%</a:t>
            </a:r>
            <a:endParaRPr lang="pt-CV" sz="3360" dirty="0">
              <a:solidFill>
                <a:schemeClr val="bg1">
                  <a:lumMod val="95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7A7D2235-8F33-4289-9D3C-CE335D175C2F}"/>
              </a:ext>
            </a:extLst>
          </p:cNvPr>
          <p:cNvSpPr txBox="1"/>
          <p:nvPr/>
        </p:nvSpPr>
        <p:spPr>
          <a:xfrm>
            <a:off x="656868" y="1695442"/>
            <a:ext cx="5543063" cy="60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3360" dirty="0">
                <a:solidFill>
                  <a:schemeClr val="bg1">
                    <a:lumMod val="9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2.5 milhões toneladas/ ano</a:t>
            </a:r>
            <a:endParaRPr lang="pt-CV" sz="3360" dirty="0">
              <a:solidFill>
                <a:schemeClr val="bg1">
                  <a:lumMod val="95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93666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81C2F1-F915-4A97-D4B4-0F7F9B345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Imagem 48">
            <a:extLst>
              <a:ext uri="{FF2B5EF4-FFF2-40B4-BE49-F238E27FC236}">
                <a16:creationId xmlns:a16="http://schemas.microsoft.com/office/drawing/2014/main" id="{90C104FE-1AE5-6536-DA43-B2DD44B5338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96" t="11917" r="9350" b="11444"/>
          <a:stretch/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2" name="Forma livre: Forma 31">
            <a:extLst>
              <a:ext uri="{FF2B5EF4-FFF2-40B4-BE49-F238E27FC236}">
                <a16:creationId xmlns:a16="http://schemas.microsoft.com/office/drawing/2014/main" id="{EF9C2460-CDD8-425D-6303-C46831FC7B85}"/>
              </a:ext>
            </a:extLst>
          </p:cNvPr>
          <p:cNvSpPr/>
          <p:nvPr/>
        </p:nvSpPr>
        <p:spPr>
          <a:xfrm>
            <a:off x="12029440" y="2514600"/>
            <a:ext cx="1882140" cy="2948940"/>
          </a:xfrm>
          <a:custGeom>
            <a:avLst/>
            <a:gdLst>
              <a:gd name="csX0" fmla="*/ 7620 w 1882140"/>
              <a:gd name="csY0" fmla="*/ 0 h 2948940"/>
              <a:gd name="csX1" fmla="*/ 1882140 w 1882140"/>
              <a:gd name="csY1" fmla="*/ 0 h 2948940"/>
              <a:gd name="csX2" fmla="*/ 1882140 w 1882140"/>
              <a:gd name="csY2" fmla="*/ 1790700 h 2948940"/>
              <a:gd name="csX3" fmla="*/ 1165860 w 1882140"/>
              <a:gd name="csY3" fmla="*/ 2948940 h 2948940"/>
              <a:gd name="csX4" fmla="*/ 0 w 1882140"/>
              <a:gd name="csY4" fmla="*/ 2255520 h 2948940"/>
              <a:gd name="csX5" fmla="*/ 7620 w 1882140"/>
              <a:gd name="csY5" fmla="*/ 0 h 294894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1882140" h="2948940">
                <a:moveTo>
                  <a:pt x="7620" y="0"/>
                </a:moveTo>
                <a:lnTo>
                  <a:pt x="1882140" y="0"/>
                </a:lnTo>
                <a:lnTo>
                  <a:pt x="1882140" y="1790700"/>
                </a:lnTo>
                <a:lnTo>
                  <a:pt x="1165860" y="2948940"/>
                </a:lnTo>
                <a:lnTo>
                  <a:pt x="0" y="2255520"/>
                </a:lnTo>
                <a:lnTo>
                  <a:pt x="7620" y="0"/>
                </a:lnTo>
                <a:close/>
              </a:path>
            </a:pathLst>
          </a:custGeom>
          <a:solidFill>
            <a:schemeClr val="accent5">
              <a:alpha val="50196"/>
            </a:schemeClr>
          </a:solidFill>
          <a:ln w="28575">
            <a:solidFill>
              <a:schemeClr val="accent5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CV"/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AE45D525-0FDA-2E7A-007A-FDDEEBCBA0EC}"/>
              </a:ext>
            </a:extLst>
          </p:cNvPr>
          <p:cNvSpPr/>
          <p:nvPr/>
        </p:nvSpPr>
        <p:spPr>
          <a:xfrm>
            <a:off x="8784794" y="3432123"/>
            <a:ext cx="1081945" cy="1250936"/>
          </a:xfrm>
          <a:prstGeom prst="rect">
            <a:avLst/>
          </a:prstGeom>
          <a:solidFill>
            <a:schemeClr val="accent4">
              <a:alpha val="49804"/>
            </a:schemeClr>
          </a:solidFill>
          <a:ln w="28575">
            <a:solidFill>
              <a:srgbClr val="FFC000"/>
            </a:solidFill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0722881B-A0C2-69E8-9031-34500DFF9023}"/>
              </a:ext>
            </a:extLst>
          </p:cNvPr>
          <p:cNvSpPr/>
          <p:nvPr/>
        </p:nvSpPr>
        <p:spPr>
          <a:xfrm>
            <a:off x="9931715" y="3432123"/>
            <a:ext cx="2053158" cy="1250936"/>
          </a:xfrm>
          <a:prstGeom prst="rect">
            <a:avLst/>
          </a:prstGeom>
          <a:solidFill>
            <a:schemeClr val="accent6">
              <a:alpha val="50000"/>
            </a:schemeClr>
          </a:solidFill>
          <a:ln w="28575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62D982DF-6FB3-DB25-F809-90C155005D83}"/>
              </a:ext>
            </a:extLst>
          </p:cNvPr>
          <p:cNvSpPr/>
          <p:nvPr/>
        </p:nvSpPr>
        <p:spPr>
          <a:xfrm rot="1911198">
            <a:off x="11287547" y="4978893"/>
            <a:ext cx="1162843" cy="2908801"/>
          </a:xfrm>
          <a:prstGeom prst="rect">
            <a:avLst/>
          </a:prstGeom>
          <a:solidFill>
            <a:schemeClr val="accent2">
              <a:alpha val="50000"/>
            </a:schemeClr>
          </a:solidFill>
          <a:ln w="28575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6F79E459-0423-FA00-B280-822039F04C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165805" y="6965088"/>
            <a:ext cx="1119286" cy="995836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114400C4-B432-70A5-0941-59C8A63CFDFA}"/>
              </a:ext>
            </a:extLst>
          </p:cNvPr>
          <p:cNvSpPr/>
          <p:nvPr/>
        </p:nvSpPr>
        <p:spPr>
          <a:xfrm>
            <a:off x="-849854" y="432435"/>
            <a:ext cx="16125713" cy="1213485"/>
          </a:xfrm>
          <a:prstGeom prst="rect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4B0EA076-F8F4-1F8D-C54A-48DA501F1EA3}"/>
              </a:ext>
            </a:extLst>
          </p:cNvPr>
          <p:cNvSpPr/>
          <p:nvPr/>
        </p:nvSpPr>
        <p:spPr>
          <a:xfrm>
            <a:off x="-530356" y="581038"/>
            <a:ext cx="15555558" cy="866281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90F547A0-CE59-9F12-35C3-35BEF816329E}"/>
              </a:ext>
            </a:extLst>
          </p:cNvPr>
          <p:cNvSpPr txBox="1"/>
          <p:nvPr/>
        </p:nvSpPr>
        <p:spPr>
          <a:xfrm>
            <a:off x="628651" y="511140"/>
            <a:ext cx="13453110" cy="893803"/>
          </a:xfrm>
          <a:prstGeom prst="round2DiagRect">
            <a:avLst/>
          </a:prstGeom>
        </p:spPr>
        <p:txBody>
          <a:bodyPr vert="horz" lIns="109728" tIns="54864" rIns="109728" bIns="54864" rtlCol="0" anchor="ctr">
            <a:normAutofit/>
          </a:bodyPr>
          <a:lstStyle>
            <a:defPPr>
              <a:defRPr lang="nl-NL"/>
            </a:defPPr>
            <a:lvl1pPr>
              <a:defRPr sz="3600">
                <a:solidFill>
                  <a:schemeClr val="bg1"/>
                </a:solidFill>
                <a:latin typeface="Abadi Extra Light" panose="020B0204020104020204" pitchFamily="34" charset="0"/>
              </a:defRPr>
            </a:lvl1pPr>
          </a:lstStyle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720"/>
              </a:spcAft>
            </a:pPr>
            <a:r>
              <a:rPr lang="pt-PT" sz="4320" b="1" dirty="0">
                <a:latin typeface="+mj-lt"/>
                <a:ea typeface="+mj-ea"/>
                <a:cs typeface="+mj-cs"/>
              </a:rPr>
              <a:t>EXPANSÃO DO PORTO DA PRAIA</a:t>
            </a:r>
          </a:p>
        </p:txBody>
      </p:sp>
      <p:sp>
        <p:nvSpPr>
          <p:cNvPr id="13" name="Sinal de Subtração 12">
            <a:extLst>
              <a:ext uri="{FF2B5EF4-FFF2-40B4-BE49-F238E27FC236}">
                <a16:creationId xmlns:a16="http://schemas.microsoft.com/office/drawing/2014/main" id="{B59B0CE2-F92F-6B1E-DD02-1BF252271D9E}"/>
              </a:ext>
            </a:extLst>
          </p:cNvPr>
          <p:cNvSpPr/>
          <p:nvPr/>
        </p:nvSpPr>
        <p:spPr>
          <a:xfrm rot="19758846">
            <a:off x="4824690" y="4698254"/>
            <a:ext cx="225899" cy="202172"/>
          </a:xfrm>
          <a:prstGeom prst="mathMinus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7" name="Sinal de Subtração 16">
            <a:extLst>
              <a:ext uri="{FF2B5EF4-FFF2-40B4-BE49-F238E27FC236}">
                <a16:creationId xmlns:a16="http://schemas.microsoft.com/office/drawing/2014/main" id="{3ADC97E1-38F8-6882-0D86-8379B1971FDF}"/>
              </a:ext>
            </a:extLst>
          </p:cNvPr>
          <p:cNvSpPr/>
          <p:nvPr/>
        </p:nvSpPr>
        <p:spPr>
          <a:xfrm rot="19758846">
            <a:off x="5047267" y="5029139"/>
            <a:ext cx="257545" cy="322789"/>
          </a:xfrm>
          <a:prstGeom prst="mathMinus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9" name="Sinal de Subtração 28">
            <a:extLst>
              <a:ext uri="{FF2B5EF4-FFF2-40B4-BE49-F238E27FC236}">
                <a16:creationId xmlns:a16="http://schemas.microsoft.com/office/drawing/2014/main" id="{0E0EC06A-0EF2-BA09-D0D2-C389AB5B1EBD}"/>
              </a:ext>
            </a:extLst>
          </p:cNvPr>
          <p:cNvSpPr/>
          <p:nvPr/>
        </p:nvSpPr>
        <p:spPr>
          <a:xfrm rot="3386567">
            <a:off x="4636763" y="4266217"/>
            <a:ext cx="1244682" cy="1243300"/>
          </a:xfrm>
          <a:prstGeom prst="mathMinus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1" name="Sinal de Subtração 50">
            <a:extLst>
              <a:ext uri="{FF2B5EF4-FFF2-40B4-BE49-F238E27FC236}">
                <a16:creationId xmlns:a16="http://schemas.microsoft.com/office/drawing/2014/main" id="{85BFCF71-7477-DD25-495D-504508362947}"/>
              </a:ext>
            </a:extLst>
          </p:cNvPr>
          <p:cNvSpPr/>
          <p:nvPr/>
        </p:nvSpPr>
        <p:spPr>
          <a:xfrm rot="17532372" flipV="1">
            <a:off x="4155233" y="3826607"/>
            <a:ext cx="854814" cy="668745"/>
          </a:xfrm>
          <a:prstGeom prst="mathMinus">
            <a:avLst>
              <a:gd name="adj1" fmla="val 31250"/>
            </a:avLst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3" name="Sinal de Subtração 52">
            <a:extLst>
              <a:ext uri="{FF2B5EF4-FFF2-40B4-BE49-F238E27FC236}">
                <a16:creationId xmlns:a16="http://schemas.microsoft.com/office/drawing/2014/main" id="{5C7D9B73-EAFE-B6A4-6CB6-159B8DCFC277}"/>
              </a:ext>
            </a:extLst>
          </p:cNvPr>
          <p:cNvSpPr/>
          <p:nvPr/>
        </p:nvSpPr>
        <p:spPr>
          <a:xfrm rot="1279042">
            <a:off x="4170853" y="3619681"/>
            <a:ext cx="1216785" cy="324772"/>
          </a:xfrm>
          <a:prstGeom prst="mathMinus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5" name="Sinal de Subtração 54">
            <a:extLst>
              <a:ext uri="{FF2B5EF4-FFF2-40B4-BE49-F238E27FC236}">
                <a16:creationId xmlns:a16="http://schemas.microsoft.com/office/drawing/2014/main" id="{176F1D44-A1EE-896A-4980-F5BD7DE52350}"/>
              </a:ext>
            </a:extLst>
          </p:cNvPr>
          <p:cNvSpPr/>
          <p:nvPr/>
        </p:nvSpPr>
        <p:spPr>
          <a:xfrm rot="1279042">
            <a:off x="4259719" y="3410668"/>
            <a:ext cx="1088695" cy="346167"/>
          </a:xfrm>
          <a:prstGeom prst="mathMinus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6" name="Sinal de Subtração 55">
            <a:extLst>
              <a:ext uri="{FF2B5EF4-FFF2-40B4-BE49-F238E27FC236}">
                <a16:creationId xmlns:a16="http://schemas.microsoft.com/office/drawing/2014/main" id="{CBD00FCE-2325-281D-4ACA-DB7E9FB26B22}"/>
              </a:ext>
            </a:extLst>
          </p:cNvPr>
          <p:cNvSpPr/>
          <p:nvPr/>
        </p:nvSpPr>
        <p:spPr>
          <a:xfrm rot="1279042">
            <a:off x="4375686" y="3282208"/>
            <a:ext cx="1050779" cy="312252"/>
          </a:xfrm>
          <a:prstGeom prst="mathMinus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7" name="Sinal de Subtração 56">
            <a:extLst>
              <a:ext uri="{FF2B5EF4-FFF2-40B4-BE49-F238E27FC236}">
                <a16:creationId xmlns:a16="http://schemas.microsoft.com/office/drawing/2014/main" id="{A6DC13DF-AD44-139E-2FDD-AD55CD763932}"/>
              </a:ext>
            </a:extLst>
          </p:cNvPr>
          <p:cNvSpPr/>
          <p:nvPr/>
        </p:nvSpPr>
        <p:spPr>
          <a:xfrm rot="17633862">
            <a:off x="4471231" y="3490088"/>
            <a:ext cx="688899" cy="292437"/>
          </a:xfrm>
          <a:prstGeom prst="mathMinus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4FEBE10F-B46E-4FAC-131C-E66E34ABA965}"/>
              </a:ext>
            </a:extLst>
          </p:cNvPr>
          <p:cNvSpPr txBox="1"/>
          <p:nvPr/>
        </p:nvSpPr>
        <p:spPr>
          <a:xfrm>
            <a:off x="284312" y="6796361"/>
            <a:ext cx="4258147" cy="1323439"/>
          </a:xfrm>
          <a:prstGeom prst="rect">
            <a:avLst/>
          </a:prstGeom>
          <a:solidFill>
            <a:srgbClr val="071430"/>
          </a:solidFill>
        </p:spPr>
        <p:txBody>
          <a:bodyPr wrap="square" rtlCol="0">
            <a:spAutoFit/>
          </a:bodyPr>
          <a:lstStyle/>
          <a:p>
            <a:r>
              <a:rPr lang="pt-PT" sz="1600" dirty="0">
                <a:solidFill>
                  <a:schemeClr val="bg1">
                    <a:lumMod val="9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Nova Zona Industrial e Logística (ZIL) </a:t>
            </a:r>
          </a:p>
          <a:p>
            <a:endParaRPr lang="pt-PT" sz="1600" dirty="0">
              <a:solidFill>
                <a:schemeClr val="bg1">
                  <a:lumMod val="95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pt-PT" sz="1600" dirty="0">
                <a:solidFill>
                  <a:schemeClr val="bg1">
                    <a:lumMod val="9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Terminal de Contentores </a:t>
            </a:r>
          </a:p>
          <a:p>
            <a:pPr>
              <a:buNone/>
            </a:pPr>
            <a:r>
              <a:rPr lang="pt-PT" sz="1600" dirty="0">
                <a:solidFill>
                  <a:schemeClr val="bg1">
                    <a:lumMod val="9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• 800 m de cais</a:t>
            </a:r>
          </a:p>
          <a:p>
            <a:pPr>
              <a:buNone/>
            </a:pPr>
            <a:r>
              <a:rPr lang="pt-PT" sz="1600" dirty="0">
                <a:solidFill>
                  <a:schemeClr val="bg1">
                    <a:lumMod val="9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• Profundidade: -18 a -20 m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0DB9EA8-4F4D-8DE2-AFDE-9C16CBBEC695}"/>
              </a:ext>
            </a:extLst>
          </p:cNvPr>
          <p:cNvSpPr txBox="1"/>
          <p:nvPr/>
        </p:nvSpPr>
        <p:spPr>
          <a:xfrm>
            <a:off x="4220245" y="6796361"/>
            <a:ext cx="3974921" cy="1323439"/>
          </a:xfrm>
          <a:prstGeom prst="rect">
            <a:avLst/>
          </a:prstGeom>
          <a:solidFill>
            <a:srgbClr val="071430"/>
          </a:solidFill>
        </p:spPr>
        <p:txBody>
          <a:bodyPr wrap="square" rtlCol="0">
            <a:spAutoFit/>
          </a:bodyPr>
          <a:lstStyle/>
          <a:p>
            <a:r>
              <a:rPr lang="pt-PT" sz="1600" dirty="0">
                <a:solidFill>
                  <a:schemeClr val="bg1">
                    <a:lumMod val="9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Terminal </a:t>
            </a:r>
            <a:r>
              <a:rPr lang="pt-PT" sz="1600" dirty="0" err="1">
                <a:solidFill>
                  <a:schemeClr val="bg1">
                    <a:lumMod val="9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multi-propósito</a:t>
            </a:r>
            <a:r>
              <a:rPr lang="pt-PT" sz="1600" dirty="0">
                <a:solidFill>
                  <a:schemeClr val="bg1">
                    <a:lumMod val="9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(</a:t>
            </a:r>
            <a:r>
              <a:rPr lang="pt-PT" sz="1600" dirty="0" err="1">
                <a:solidFill>
                  <a:schemeClr val="bg1">
                    <a:lumMod val="9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multi-purpose</a:t>
            </a:r>
            <a:r>
              <a:rPr lang="pt-PT" sz="1600" dirty="0">
                <a:solidFill>
                  <a:schemeClr val="bg1">
                    <a:lumMod val="9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)</a:t>
            </a:r>
          </a:p>
          <a:p>
            <a:pPr>
              <a:buNone/>
            </a:pPr>
            <a:r>
              <a:rPr lang="pt-PT" sz="1600" dirty="0">
                <a:solidFill>
                  <a:schemeClr val="bg1">
                    <a:lumMod val="9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• 600 m de cais</a:t>
            </a:r>
          </a:p>
          <a:p>
            <a:pPr>
              <a:buNone/>
            </a:pPr>
            <a:r>
              <a:rPr lang="pt-PT" sz="1600" dirty="0">
                <a:solidFill>
                  <a:schemeClr val="bg1">
                    <a:lumMod val="9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• Profundidade: -8 a -10 m</a:t>
            </a:r>
          </a:p>
          <a:p>
            <a:endParaRPr lang="pt-PT" sz="1600" dirty="0">
              <a:solidFill>
                <a:schemeClr val="bg1">
                  <a:lumMod val="95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pt-PT" sz="1600" dirty="0">
                <a:solidFill>
                  <a:schemeClr val="bg1">
                    <a:lumMod val="9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Área - Terminal de pesca industrial.</a:t>
            </a:r>
          </a:p>
        </p:txBody>
      </p:sp>
    </p:spTree>
    <p:extLst>
      <p:ext uri="{BB962C8B-B14F-4D97-AF65-F5344CB8AC3E}">
        <p14:creationId xmlns:p14="http://schemas.microsoft.com/office/powerpoint/2010/main" val="3777288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0" grpId="0" animBg="1"/>
      <p:bldP spid="21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FA8D4A-44F7-6480-2C5A-47223EA91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Imagem 48">
            <a:extLst>
              <a:ext uri="{FF2B5EF4-FFF2-40B4-BE49-F238E27FC236}">
                <a16:creationId xmlns:a16="http://schemas.microsoft.com/office/drawing/2014/main" id="{C9A90E95-77C4-16F8-F568-1B089AE856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96" t="11917" r="9350" b="11444"/>
          <a:stretch/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25" name="Retângulo 24">
            <a:extLst>
              <a:ext uri="{FF2B5EF4-FFF2-40B4-BE49-F238E27FC236}">
                <a16:creationId xmlns:a16="http://schemas.microsoft.com/office/drawing/2014/main" id="{40A8BA35-8604-38CB-47FC-38A5A51B5B5C}"/>
              </a:ext>
            </a:extLst>
          </p:cNvPr>
          <p:cNvSpPr/>
          <p:nvPr/>
        </p:nvSpPr>
        <p:spPr>
          <a:xfrm>
            <a:off x="9204997" y="3654371"/>
            <a:ext cx="3642466" cy="959705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CV" dirty="0"/>
          </a:p>
        </p:txBody>
      </p:sp>
      <p:sp>
        <p:nvSpPr>
          <p:cNvPr id="12" name="Forma livre: Forma 11">
            <a:extLst>
              <a:ext uri="{FF2B5EF4-FFF2-40B4-BE49-F238E27FC236}">
                <a16:creationId xmlns:a16="http://schemas.microsoft.com/office/drawing/2014/main" id="{8641F87B-B581-F723-B7CC-31A740635552}"/>
              </a:ext>
            </a:extLst>
          </p:cNvPr>
          <p:cNvSpPr/>
          <p:nvPr/>
        </p:nvSpPr>
        <p:spPr>
          <a:xfrm>
            <a:off x="8839200" y="2590800"/>
            <a:ext cx="5013960" cy="5212080"/>
          </a:xfrm>
          <a:custGeom>
            <a:avLst/>
            <a:gdLst>
              <a:gd name="csX0" fmla="*/ 53340 w 5013960"/>
              <a:gd name="csY0" fmla="*/ 914400 h 5212080"/>
              <a:gd name="csX1" fmla="*/ 0 w 5013960"/>
              <a:gd name="csY1" fmla="*/ 1790700 h 5212080"/>
              <a:gd name="csX2" fmla="*/ 365760 w 5013960"/>
              <a:gd name="csY2" fmla="*/ 2026920 h 5212080"/>
              <a:gd name="csX3" fmla="*/ 640080 w 5013960"/>
              <a:gd name="csY3" fmla="*/ 1996440 h 5212080"/>
              <a:gd name="csX4" fmla="*/ 1028700 w 5013960"/>
              <a:gd name="csY4" fmla="*/ 1508760 h 5212080"/>
              <a:gd name="csX5" fmla="*/ 3215640 w 5013960"/>
              <a:gd name="csY5" fmla="*/ 1508760 h 5212080"/>
              <a:gd name="csX6" fmla="*/ 3398520 w 5013960"/>
              <a:gd name="csY6" fmla="*/ 2270760 h 5212080"/>
              <a:gd name="csX7" fmla="*/ 1889760 w 5013960"/>
              <a:gd name="csY7" fmla="*/ 4701540 h 5212080"/>
              <a:gd name="csX8" fmla="*/ 2712720 w 5013960"/>
              <a:gd name="csY8" fmla="*/ 5212080 h 5212080"/>
              <a:gd name="csX9" fmla="*/ 5013960 w 5013960"/>
              <a:gd name="csY9" fmla="*/ 1577340 h 5212080"/>
              <a:gd name="csX10" fmla="*/ 5013960 w 5013960"/>
              <a:gd name="csY10" fmla="*/ 0 h 5212080"/>
              <a:gd name="csX11" fmla="*/ 3230880 w 5013960"/>
              <a:gd name="csY11" fmla="*/ 0 h 5212080"/>
              <a:gd name="csX12" fmla="*/ 3177540 w 5013960"/>
              <a:gd name="csY12" fmla="*/ 899160 h 5212080"/>
              <a:gd name="csX13" fmla="*/ 53340 w 5013960"/>
              <a:gd name="csY13" fmla="*/ 914400 h 521208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</a:cxnLst>
            <a:rect l="l" t="t" r="r" b="b"/>
            <a:pathLst>
              <a:path w="5013960" h="5212080">
                <a:moveTo>
                  <a:pt x="53340" y="914400"/>
                </a:moveTo>
                <a:lnTo>
                  <a:pt x="0" y="1790700"/>
                </a:lnTo>
                <a:lnTo>
                  <a:pt x="365760" y="2026920"/>
                </a:lnTo>
                <a:lnTo>
                  <a:pt x="640080" y="1996440"/>
                </a:lnTo>
                <a:lnTo>
                  <a:pt x="1028700" y="1508760"/>
                </a:lnTo>
                <a:lnTo>
                  <a:pt x="3215640" y="1508760"/>
                </a:lnTo>
                <a:lnTo>
                  <a:pt x="3398520" y="2270760"/>
                </a:lnTo>
                <a:lnTo>
                  <a:pt x="1889760" y="4701540"/>
                </a:lnTo>
                <a:lnTo>
                  <a:pt x="2712720" y="5212080"/>
                </a:lnTo>
                <a:lnTo>
                  <a:pt x="5013960" y="1577340"/>
                </a:lnTo>
                <a:lnTo>
                  <a:pt x="5013960" y="0"/>
                </a:lnTo>
                <a:lnTo>
                  <a:pt x="3230880" y="0"/>
                </a:lnTo>
                <a:lnTo>
                  <a:pt x="3177540" y="899160"/>
                </a:lnTo>
                <a:lnTo>
                  <a:pt x="53340" y="9144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CV"/>
          </a:p>
        </p:txBody>
      </p:sp>
      <p:sp>
        <p:nvSpPr>
          <p:cNvPr id="32" name="Forma livre: Forma 31">
            <a:extLst>
              <a:ext uri="{FF2B5EF4-FFF2-40B4-BE49-F238E27FC236}">
                <a16:creationId xmlns:a16="http://schemas.microsoft.com/office/drawing/2014/main" id="{6BFCAF7E-E241-C9B5-9E73-4DDC223BA643}"/>
              </a:ext>
            </a:extLst>
          </p:cNvPr>
          <p:cNvSpPr/>
          <p:nvPr/>
        </p:nvSpPr>
        <p:spPr>
          <a:xfrm>
            <a:off x="12029440" y="2514600"/>
            <a:ext cx="1882140" cy="2948940"/>
          </a:xfrm>
          <a:custGeom>
            <a:avLst/>
            <a:gdLst>
              <a:gd name="csX0" fmla="*/ 7620 w 1882140"/>
              <a:gd name="csY0" fmla="*/ 0 h 2948940"/>
              <a:gd name="csX1" fmla="*/ 1882140 w 1882140"/>
              <a:gd name="csY1" fmla="*/ 0 h 2948940"/>
              <a:gd name="csX2" fmla="*/ 1882140 w 1882140"/>
              <a:gd name="csY2" fmla="*/ 1790700 h 2948940"/>
              <a:gd name="csX3" fmla="*/ 1165860 w 1882140"/>
              <a:gd name="csY3" fmla="*/ 2948940 h 2948940"/>
              <a:gd name="csX4" fmla="*/ 0 w 1882140"/>
              <a:gd name="csY4" fmla="*/ 2255520 h 2948940"/>
              <a:gd name="csX5" fmla="*/ 7620 w 1882140"/>
              <a:gd name="csY5" fmla="*/ 0 h 294894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1882140" h="2948940">
                <a:moveTo>
                  <a:pt x="7620" y="0"/>
                </a:moveTo>
                <a:lnTo>
                  <a:pt x="1882140" y="0"/>
                </a:lnTo>
                <a:lnTo>
                  <a:pt x="1882140" y="1790700"/>
                </a:lnTo>
                <a:lnTo>
                  <a:pt x="1165860" y="2948940"/>
                </a:lnTo>
                <a:lnTo>
                  <a:pt x="0" y="2255520"/>
                </a:lnTo>
                <a:lnTo>
                  <a:pt x="7620" y="0"/>
                </a:lnTo>
                <a:close/>
              </a:path>
            </a:pathLst>
          </a:custGeom>
          <a:solidFill>
            <a:schemeClr val="accent5">
              <a:alpha val="50196"/>
            </a:schemeClr>
          </a:solidFill>
          <a:ln w="28575">
            <a:solidFill>
              <a:schemeClr val="accent5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CV"/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AA4F5691-FF3F-5BE1-C953-D84FDDE0BD5B}"/>
              </a:ext>
            </a:extLst>
          </p:cNvPr>
          <p:cNvSpPr/>
          <p:nvPr/>
        </p:nvSpPr>
        <p:spPr>
          <a:xfrm>
            <a:off x="8784794" y="3432123"/>
            <a:ext cx="1081945" cy="1250936"/>
          </a:xfrm>
          <a:prstGeom prst="rect">
            <a:avLst/>
          </a:prstGeom>
          <a:solidFill>
            <a:schemeClr val="accent4">
              <a:alpha val="49804"/>
            </a:schemeClr>
          </a:solidFill>
          <a:ln w="28575">
            <a:solidFill>
              <a:srgbClr val="FFC000"/>
            </a:solidFill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09AB554E-02D5-23E5-D7B3-16294C9C9D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165805" y="6965088"/>
            <a:ext cx="1119286" cy="995836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87B2731D-02AA-DD9B-EE57-3FF390782DF5}"/>
              </a:ext>
            </a:extLst>
          </p:cNvPr>
          <p:cNvSpPr/>
          <p:nvPr/>
        </p:nvSpPr>
        <p:spPr>
          <a:xfrm>
            <a:off x="-849854" y="432435"/>
            <a:ext cx="16125713" cy="1213485"/>
          </a:xfrm>
          <a:prstGeom prst="rect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22EF2834-C6AF-A860-EA79-C2C3AED981F5}"/>
              </a:ext>
            </a:extLst>
          </p:cNvPr>
          <p:cNvSpPr/>
          <p:nvPr/>
        </p:nvSpPr>
        <p:spPr>
          <a:xfrm>
            <a:off x="-530356" y="581038"/>
            <a:ext cx="15555558" cy="866281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EF942666-5924-5275-0471-7FE022F7B5E7}"/>
              </a:ext>
            </a:extLst>
          </p:cNvPr>
          <p:cNvSpPr txBox="1"/>
          <p:nvPr/>
        </p:nvSpPr>
        <p:spPr>
          <a:xfrm>
            <a:off x="628651" y="511140"/>
            <a:ext cx="13453110" cy="893803"/>
          </a:xfrm>
          <a:prstGeom prst="round2DiagRect">
            <a:avLst/>
          </a:prstGeom>
        </p:spPr>
        <p:txBody>
          <a:bodyPr vert="horz" lIns="109728" tIns="54864" rIns="109728" bIns="54864" rtlCol="0" anchor="ctr">
            <a:normAutofit/>
          </a:bodyPr>
          <a:lstStyle>
            <a:defPPr>
              <a:defRPr lang="nl-NL"/>
            </a:defPPr>
            <a:lvl1pPr>
              <a:defRPr sz="3600">
                <a:solidFill>
                  <a:schemeClr val="bg1"/>
                </a:solidFill>
                <a:latin typeface="Abadi Extra Light" panose="020B0204020104020204" pitchFamily="34" charset="0"/>
              </a:defRPr>
            </a:lvl1pPr>
          </a:lstStyle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720"/>
              </a:spcAft>
            </a:pPr>
            <a:r>
              <a:rPr lang="pt-PT" sz="4320" b="1" dirty="0">
                <a:latin typeface="+mj-lt"/>
                <a:ea typeface="+mj-ea"/>
                <a:cs typeface="+mj-cs"/>
              </a:rPr>
              <a:t>EXPANSÃO DO PORTO DA PRAIA</a:t>
            </a:r>
          </a:p>
        </p:txBody>
      </p:sp>
      <p:sp>
        <p:nvSpPr>
          <p:cNvPr id="13" name="Sinal de Subtração 12">
            <a:extLst>
              <a:ext uri="{FF2B5EF4-FFF2-40B4-BE49-F238E27FC236}">
                <a16:creationId xmlns:a16="http://schemas.microsoft.com/office/drawing/2014/main" id="{75632223-2F7E-52DE-1FA6-C562D9AAE38A}"/>
              </a:ext>
            </a:extLst>
          </p:cNvPr>
          <p:cNvSpPr/>
          <p:nvPr/>
        </p:nvSpPr>
        <p:spPr>
          <a:xfrm rot="19758846">
            <a:off x="4824690" y="4698254"/>
            <a:ext cx="225899" cy="202172"/>
          </a:xfrm>
          <a:prstGeom prst="mathMinus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7" name="Sinal de Subtração 16">
            <a:extLst>
              <a:ext uri="{FF2B5EF4-FFF2-40B4-BE49-F238E27FC236}">
                <a16:creationId xmlns:a16="http://schemas.microsoft.com/office/drawing/2014/main" id="{3BF2E502-7A72-D4D5-95E2-1CF81B4C9F52}"/>
              </a:ext>
            </a:extLst>
          </p:cNvPr>
          <p:cNvSpPr/>
          <p:nvPr/>
        </p:nvSpPr>
        <p:spPr>
          <a:xfrm rot="19758846">
            <a:off x="5047267" y="5029139"/>
            <a:ext cx="257545" cy="322789"/>
          </a:xfrm>
          <a:prstGeom prst="mathMinus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9" name="Sinal de Subtração 28">
            <a:extLst>
              <a:ext uri="{FF2B5EF4-FFF2-40B4-BE49-F238E27FC236}">
                <a16:creationId xmlns:a16="http://schemas.microsoft.com/office/drawing/2014/main" id="{0AF1092F-E9FF-EA6B-47C0-5531ACD4AA80}"/>
              </a:ext>
            </a:extLst>
          </p:cNvPr>
          <p:cNvSpPr/>
          <p:nvPr/>
        </p:nvSpPr>
        <p:spPr>
          <a:xfrm rot="3386567">
            <a:off x="4636763" y="4266217"/>
            <a:ext cx="1244682" cy="1243300"/>
          </a:xfrm>
          <a:prstGeom prst="mathMinus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1" name="Sinal de Subtração 50">
            <a:extLst>
              <a:ext uri="{FF2B5EF4-FFF2-40B4-BE49-F238E27FC236}">
                <a16:creationId xmlns:a16="http://schemas.microsoft.com/office/drawing/2014/main" id="{B9592874-3BFB-6B94-9101-1FB6DD71E20B}"/>
              </a:ext>
            </a:extLst>
          </p:cNvPr>
          <p:cNvSpPr/>
          <p:nvPr/>
        </p:nvSpPr>
        <p:spPr>
          <a:xfrm rot="17532372" flipV="1">
            <a:off x="4155233" y="3826607"/>
            <a:ext cx="854814" cy="668745"/>
          </a:xfrm>
          <a:prstGeom prst="mathMinus">
            <a:avLst>
              <a:gd name="adj1" fmla="val 31250"/>
            </a:avLst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3" name="Sinal de Subtração 52">
            <a:extLst>
              <a:ext uri="{FF2B5EF4-FFF2-40B4-BE49-F238E27FC236}">
                <a16:creationId xmlns:a16="http://schemas.microsoft.com/office/drawing/2014/main" id="{1FDADA20-6B74-B1D2-6D8E-602742B9B4EA}"/>
              </a:ext>
            </a:extLst>
          </p:cNvPr>
          <p:cNvSpPr/>
          <p:nvPr/>
        </p:nvSpPr>
        <p:spPr>
          <a:xfrm rot="1279042">
            <a:off x="4170853" y="3619681"/>
            <a:ext cx="1216785" cy="324772"/>
          </a:xfrm>
          <a:prstGeom prst="mathMinus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5" name="Sinal de Subtração 54">
            <a:extLst>
              <a:ext uri="{FF2B5EF4-FFF2-40B4-BE49-F238E27FC236}">
                <a16:creationId xmlns:a16="http://schemas.microsoft.com/office/drawing/2014/main" id="{15FFE28D-5B7E-A97C-AD70-69C8A57A6152}"/>
              </a:ext>
            </a:extLst>
          </p:cNvPr>
          <p:cNvSpPr/>
          <p:nvPr/>
        </p:nvSpPr>
        <p:spPr>
          <a:xfrm rot="1279042">
            <a:off x="4259719" y="3410668"/>
            <a:ext cx="1088695" cy="346167"/>
          </a:xfrm>
          <a:prstGeom prst="mathMinus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6" name="Sinal de Subtração 55">
            <a:extLst>
              <a:ext uri="{FF2B5EF4-FFF2-40B4-BE49-F238E27FC236}">
                <a16:creationId xmlns:a16="http://schemas.microsoft.com/office/drawing/2014/main" id="{B91D096D-4A41-478B-15FD-966C81BC1503}"/>
              </a:ext>
            </a:extLst>
          </p:cNvPr>
          <p:cNvSpPr/>
          <p:nvPr/>
        </p:nvSpPr>
        <p:spPr>
          <a:xfrm rot="1279042">
            <a:off x="4375686" y="3282208"/>
            <a:ext cx="1050779" cy="312252"/>
          </a:xfrm>
          <a:prstGeom prst="mathMinus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7" name="Sinal de Subtração 56">
            <a:extLst>
              <a:ext uri="{FF2B5EF4-FFF2-40B4-BE49-F238E27FC236}">
                <a16:creationId xmlns:a16="http://schemas.microsoft.com/office/drawing/2014/main" id="{E4723BDA-8023-EBA5-815A-0ABC6B7ECAEC}"/>
              </a:ext>
            </a:extLst>
          </p:cNvPr>
          <p:cNvSpPr/>
          <p:nvPr/>
        </p:nvSpPr>
        <p:spPr>
          <a:xfrm rot="17633862">
            <a:off x="4471231" y="3490088"/>
            <a:ext cx="688899" cy="292437"/>
          </a:xfrm>
          <a:prstGeom prst="mathMinus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DD6914B1-9B61-66F7-7128-74B9B9E5F358}"/>
              </a:ext>
            </a:extLst>
          </p:cNvPr>
          <p:cNvSpPr/>
          <p:nvPr/>
        </p:nvSpPr>
        <p:spPr>
          <a:xfrm>
            <a:off x="9931715" y="3432123"/>
            <a:ext cx="2053158" cy="1250936"/>
          </a:xfrm>
          <a:prstGeom prst="rect">
            <a:avLst/>
          </a:prstGeom>
          <a:solidFill>
            <a:schemeClr val="accent6">
              <a:alpha val="50000"/>
            </a:schemeClr>
          </a:solidFill>
          <a:ln w="28575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597FBE34-64E3-FCCC-E248-AB5A1495C493}"/>
              </a:ext>
            </a:extLst>
          </p:cNvPr>
          <p:cNvSpPr/>
          <p:nvPr/>
        </p:nvSpPr>
        <p:spPr>
          <a:xfrm rot="1911198">
            <a:off x="11287547" y="4978893"/>
            <a:ext cx="1162843" cy="2908801"/>
          </a:xfrm>
          <a:prstGeom prst="rect">
            <a:avLst/>
          </a:prstGeom>
          <a:solidFill>
            <a:schemeClr val="accent2">
              <a:alpha val="50000"/>
            </a:schemeClr>
          </a:solidFill>
          <a:ln w="28575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F41D48DB-38BC-6B04-4AA0-554B66C609EB}"/>
              </a:ext>
            </a:extLst>
          </p:cNvPr>
          <p:cNvSpPr txBox="1"/>
          <p:nvPr/>
        </p:nvSpPr>
        <p:spPr>
          <a:xfrm>
            <a:off x="4397050" y="5922429"/>
            <a:ext cx="2442942" cy="6832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PT" sz="1920" dirty="0">
                <a:solidFill>
                  <a:schemeClr val="bg1">
                    <a:lumMod val="9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Terminal de Cruzeiros</a:t>
            </a:r>
          </a:p>
        </p:txBody>
      </p:sp>
      <p:cxnSp>
        <p:nvCxnSpPr>
          <p:cNvPr id="10" name="Conexão reta unidirecional 9">
            <a:extLst>
              <a:ext uri="{FF2B5EF4-FFF2-40B4-BE49-F238E27FC236}">
                <a16:creationId xmlns:a16="http://schemas.microsoft.com/office/drawing/2014/main" id="{A849589A-49C9-10E7-E42E-4795FAD7D82F}"/>
              </a:ext>
            </a:extLst>
          </p:cNvPr>
          <p:cNvCxnSpPr>
            <a:cxnSpLocks/>
          </p:cNvCxnSpPr>
          <p:nvPr/>
        </p:nvCxnSpPr>
        <p:spPr>
          <a:xfrm>
            <a:off x="5573701" y="5225653"/>
            <a:ext cx="0" cy="6721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83E85395-5679-A2A7-5286-C4E2AD14A7B1}"/>
              </a:ext>
            </a:extLst>
          </p:cNvPr>
          <p:cNvSpPr/>
          <p:nvPr/>
        </p:nvSpPr>
        <p:spPr>
          <a:xfrm>
            <a:off x="5492478" y="5061932"/>
            <a:ext cx="163721" cy="163721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CV" sz="2160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F62A1D8F-C0D8-8F9B-BBB7-EA0167F12C6B}"/>
              </a:ext>
            </a:extLst>
          </p:cNvPr>
          <p:cNvSpPr txBox="1"/>
          <p:nvPr/>
        </p:nvSpPr>
        <p:spPr>
          <a:xfrm>
            <a:off x="12496347" y="5636333"/>
            <a:ext cx="2192348" cy="13111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PT" sz="2000" dirty="0">
                <a:solidFill>
                  <a:schemeClr val="bg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Nova Zona Industrial e Logística (ZIL)</a:t>
            </a:r>
            <a:endParaRPr lang="pt-PT" sz="1400" dirty="0">
              <a:solidFill>
                <a:schemeClr val="bg1"/>
              </a:solidFill>
            </a:endParaRPr>
          </a:p>
          <a:p>
            <a:pPr algn="ctr"/>
            <a:endParaRPr lang="pt-PT" sz="1920" dirty="0">
              <a:solidFill>
                <a:schemeClr val="bg1">
                  <a:lumMod val="95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cxnSp>
        <p:nvCxnSpPr>
          <p:cNvPr id="23" name="Conexão reta unidirecional 22">
            <a:extLst>
              <a:ext uri="{FF2B5EF4-FFF2-40B4-BE49-F238E27FC236}">
                <a16:creationId xmlns:a16="http://schemas.microsoft.com/office/drawing/2014/main" id="{74358392-7D98-EF1F-19E7-10B99E0DB37F}"/>
              </a:ext>
            </a:extLst>
          </p:cNvPr>
          <p:cNvCxnSpPr>
            <a:cxnSpLocks/>
          </p:cNvCxnSpPr>
          <p:nvPr/>
        </p:nvCxnSpPr>
        <p:spPr>
          <a:xfrm>
            <a:off x="13586420" y="4278521"/>
            <a:ext cx="0" cy="13578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D463B992-7A0F-1E98-7FB8-CAD9BF732260}"/>
              </a:ext>
            </a:extLst>
          </p:cNvPr>
          <p:cNvSpPr/>
          <p:nvPr/>
        </p:nvSpPr>
        <p:spPr>
          <a:xfrm>
            <a:off x="13505197" y="4114800"/>
            <a:ext cx="163721" cy="163721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CV" sz="2160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4EA8F55C-4BD2-A5D8-C683-CC54B791F31B}"/>
              </a:ext>
            </a:extLst>
          </p:cNvPr>
          <p:cNvSpPr txBox="1"/>
          <p:nvPr/>
        </p:nvSpPr>
        <p:spPr>
          <a:xfrm>
            <a:off x="4037633" y="2661133"/>
            <a:ext cx="2442942" cy="3877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PT" sz="1920" dirty="0">
                <a:solidFill>
                  <a:schemeClr val="bg1">
                    <a:lumMod val="9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Marina</a:t>
            </a:r>
          </a:p>
        </p:txBody>
      </p:sp>
      <p:cxnSp>
        <p:nvCxnSpPr>
          <p:cNvPr id="27" name="Conexão reta unidirecional 26">
            <a:extLst>
              <a:ext uri="{FF2B5EF4-FFF2-40B4-BE49-F238E27FC236}">
                <a16:creationId xmlns:a16="http://schemas.microsoft.com/office/drawing/2014/main" id="{44A98F56-2B81-B0A9-671D-F03BCE238A7E}"/>
              </a:ext>
            </a:extLst>
          </p:cNvPr>
          <p:cNvCxnSpPr>
            <a:cxnSpLocks/>
          </p:cNvCxnSpPr>
          <p:nvPr/>
        </p:nvCxnSpPr>
        <p:spPr>
          <a:xfrm flipH="1" flipV="1">
            <a:off x="5282246" y="3005683"/>
            <a:ext cx="5323" cy="4926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A79A8B79-343B-75ED-9DDD-C35A0A56E8D4}"/>
              </a:ext>
            </a:extLst>
          </p:cNvPr>
          <p:cNvSpPr txBox="1"/>
          <p:nvPr/>
        </p:nvSpPr>
        <p:spPr>
          <a:xfrm>
            <a:off x="8998566" y="5290089"/>
            <a:ext cx="2442942" cy="13111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PT" sz="1920" dirty="0">
                <a:solidFill>
                  <a:schemeClr val="bg1">
                    <a:lumMod val="9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Terminal </a:t>
            </a:r>
          </a:p>
          <a:p>
            <a:pPr algn="ctr"/>
            <a:r>
              <a:rPr lang="pt-PT" sz="2000" dirty="0" err="1">
                <a:solidFill>
                  <a:schemeClr val="bg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multi-propósito</a:t>
            </a:r>
            <a:r>
              <a:rPr lang="pt-PT" sz="2000" dirty="0">
                <a:solidFill>
                  <a:schemeClr val="bg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</a:t>
            </a:r>
            <a:r>
              <a:rPr lang="pt-PT" sz="2000" dirty="0" err="1">
                <a:solidFill>
                  <a:schemeClr val="bg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multi-purpose</a:t>
            </a:r>
            <a:r>
              <a:rPr lang="pt-PT" sz="2000" dirty="0">
                <a:solidFill>
                  <a:schemeClr val="bg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</a:t>
            </a:r>
            <a:endParaRPr lang="pt-PT" sz="800" dirty="0">
              <a:solidFill>
                <a:schemeClr val="bg1"/>
              </a:solidFill>
            </a:endParaRPr>
          </a:p>
          <a:p>
            <a:pPr algn="ctr"/>
            <a:endParaRPr lang="pt-PT" sz="1920" dirty="0">
              <a:solidFill>
                <a:schemeClr val="bg1">
                  <a:lumMod val="95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9B52C3C4-BF71-FF93-7B9E-E56771BCF19A}"/>
              </a:ext>
            </a:extLst>
          </p:cNvPr>
          <p:cNvSpPr/>
          <p:nvPr/>
        </p:nvSpPr>
        <p:spPr>
          <a:xfrm rot="16963146">
            <a:off x="5212405" y="3487964"/>
            <a:ext cx="163721" cy="163721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CV" sz="2160"/>
          </a:p>
        </p:txBody>
      </p:sp>
      <p:cxnSp>
        <p:nvCxnSpPr>
          <p:cNvPr id="36" name="Conexão reta unidirecional 35">
            <a:extLst>
              <a:ext uri="{FF2B5EF4-FFF2-40B4-BE49-F238E27FC236}">
                <a16:creationId xmlns:a16="http://schemas.microsoft.com/office/drawing/2014/main" id="{FB022F4F-8067-6727-76FC-E788277D128E}"/>
              </a:ext>
            </a:extLst>
          </p:cNvPr>
          <p:cNvCxnSpPr>
            <a:cxnSpLocks/>
          </p:cNvCxnSpPr>
          <p:nvPr/>
        </p:nvCxnSpPr>
        <p:spPr>
          <a:xfrm>
            <a:off x="10220037" y="4597464"/>
            <a:ext cx="0" cy="6721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7" name="Oval 36">
            <a:extLst>
              <a:ext uri="{FF2B5EF4-FFF2-40B4-BE49-F238E27FC236}">
                <a16:creationId xmlns:a16="http://schemas.microsoft.com/office/drawing/2014/main" id="{FA96C033-D121-5BB5-D2D5-337E65B722E8}"/>
              </a:ext>
            </a:extLst>
          </p:cNvPr>
          <p:cNvSpPr/>
          <p:nvPr/>
        </p:nvSpPr>
        <p:spPr>
          <a:xfrm>
            <a:off x="10138814" y="4433743"/>
            <a:ext cx="163721" cy="163721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CV" sz="2160"/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07092979-29D4-8FA0-92DC-79977DBD0C3B}"/>
              </a:ext>
            </a:extLst>
          </p:cNvPr>
          <p:cNvSpPr txBox="1"/>
          <p:nvPr/>
        </p:nvSpPr>
        <p:spPr>
          <a:xfrm>
            <a:off x="7325395" y="5296192"/>
            <a:ext cx="1895665" cy="13111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PT" sz="2000" dirty="0">
                <a:solidFill>
                  <a:schemeClr val="bg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Área - Terminal de pesca industrial</a:t>
            </a:r>
            <a:endParaRPr lang="pt-PT" sz="1400" dirty="0">
              <a:solidFill>
                <a:schemeClr val="bg1"/>
              </a:solidFill>
            </a:endParaRPr>
          </a:p>
          <a:p>
            <a:pPr algn="ctr"/>
            <a:endParaRPr lang="pt-PT" sz="1920" dirty="0">
              <a:solidFill>
                <a:schemeClr val="bg1">
                  <a:lumMod val="95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cxnSp>
        <p:nvCxnSpPr>
          <p:cNvPr id="39" name="Conexão reta unidirecional 38">
            <a:extLst>
              <a:ext uri="{FF2B5EF4-FFF2-40B4-BE49-F238E27FC236}">
                <a16:creationId xmlns:a16="http://schemas.microsoft.com/office/drawing/2014/main" id="{850560F7-A743-C84D-D73F-1B4D594FEC84}"/>
              </a:ext>
            </a:extLst>
          </p:cNvPr>
          <p:cNvCxnSpPr>
            <a:cxnSpLocks/>
            <a:stCxn id="40" idx="3"/>
          </p:cNvCxnSpPr>
          <p:nvPr/>
        </p:nvCxnSpPr>
        <p:spPr>
          <a:xfrm flipH="1">
            <a:off x="8285356" y="4573177"/>
            <a:ext cx="602234" cy="6964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0" name="Oval 39">
            <a:extLst>
              <a:ext uri="{FF2B5EF4-FFF2-40B4-BE49-F238E27FC236}">
                <a16:creationId xmlns:a16="http://schemas.microsoft.com/office/drawing/2014/main" id="{A9F9EF55-8626-EF53-C63F-E3DC3C14CFE4}"/>
              </a:ext>
            </a:extLst>
          </p:cNvPr>
          <p:cNvSpPr/>
          <p:nvPr/>
        </p:nvSpPr>
        <p:spPr>
          <a:xfrm>
            <a:off x="8863614" y="4433432"/>
            <a:ext cx="163721" cy="163721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CV" sz="2160"/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EFE63FAE-B563-4700-80D3-F53320D694F2}"/>
              </a:ext>
            </a:extLst>
          </p:cNvPr>
          <p:cNvSpPr txBox="1"/>
          <p:nvPr/>
        </p:nvSpPr>
        <p:spPr>
          <a:xfrm>
            <a:off x="7684789" y="6689544"/>
            <a:ext cx="2442942" cy="6832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PT" sz="1920" dirty="0">
                <a:solidFill>
                  <a:schemeClr val="bg1">
                    <a:lumMod val="9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Terminal de Contentores</a:t>
            </a:r>
          </a:p>
        </p:txBody>
      </p:sp>
      <p:cxnSp>
        <p:nvCxnSpPr>
          <p:cNvPr id="48" name="Conexão reta unidirecional 47">
            <a:extLst>
              <a:ext uri="{FF2B5EF4-FFF2-40B4-BE49-F238E27FC236}">
                <a16:creationId xmlns:a16="http://schemas.microsoft.com/office/drawing/2014/main" id="{F17DFD95-36CA-7670-3091-8F3F48EB9C42}"/>
              </a:ext>
            </a:extLst>
          </p:cNvPr>
          <p:cNvCxnSpPr>
            <a:cxnSpLocks/>
          </p:cNvCxnSpPr>
          <p:nvPr/>
        </p:nvCxnSpPr>
        <p:spPr>
          <a:xfrm flipH="1">
            <a:off x="9671315" y="7028909"/>
            <a:ext cx="130750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0" name="Oval 49">
            <a:extLst>
              <a:ext uri="{FF2B5EF4-FFF2-40B4-BE49-F238E27FC236}">
                <a16:creationId xmlns:a16="http://schemas.microsoft.com/office/drawing/2014/main" id="{7D318721-24D5-6CAC-AF75-BD0D9BC4C954}"/>
              </a:ext>
            </a:extLst>
          </p:cNvPr>
          <p:cNvSpPr/>
          <p:nvPr/>
        </p:nvSpPr>
        <p:spPr>
          <a:xfrm>
            <a:off x="10897598" y="6946920"/>
            <a:ext cx="163721" cy="163721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CV" sz="216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A929F06-0475-F0C6-0843-3448AD9E9241}"/>
              </a:ext>
            </a:extLst>
          </p:cNvPr>
          <p:cNvSpPr txBox="1"/>
          <p:nvPr/>
        </p:nvSpPr>
        <p:spPr>
          <a:xfrm>
            <a:off x="1035442" y="6824378"/>
            <a:ext cx="5543063" cy="60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3360" dirty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3.5 milhões toneladas/ ano</a:t>
            </a:r>
            <a:endParaRPr lang="pt-CV" sz="3360" dirty="0">
              <a:solidFill>
                <a:srgbClr val="FF00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5AF4CA51-0306-442F-486B-FADD16AA350B}"/>
              </a:ext>
            </a:extLst>
          </p:cNvPr>
          <p:cNvSpPr txBox="1"/>
          <p:nvPr/>
        </p:nvSpPr>
        <p:spPr>
          <a:xfrm>
            <a:off x="1070863" y="7573091"/>
            <a:ext cx="2045970" cy="60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3360" dirty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200%</a:t>
            </a:r>
            <a:endParaRPr lang="pt-CV" sz="3360" dirty="0">
              <a:solidFill>
                <a:srgbClr val="FF00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33" name="Gráfico 32" descr="Transporte marítimo com preenchimento sólido">
            <a:extLst>
              <a:ext uri="{FF2B5EF4-FFF2-40B4-BE49-F238E27FC236}">
                <a16:creationId xmlns:a16="http://schemas.microsoft.com/office/drawing/2014/main" id="{BB5B4792-5476-72FE-25A2-33775D68F9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5404" y="6835849"/>
            <a:ext cx="656869" cy="656869"/>
          </a:xfrm>
          <a:prstGeom prst="rect">
            <a:avLst/>
          </a:prstGeom>
        </p:spPr>
      </p:pic>
      <p:pic>
        <p:nvPicPr>
          <p:cNvPr id="41" name="Gráfico 40" descr="Gráfico de barras com tendência ascendente com preenchimento sólido">
            <a:extLst>
              <a:ext uri="{FF2B5EF4-FFF2-40B4-BE49-F238E27FC236}">
                <a16:creationId xmlns:a16="http://schemas.microsoft.com/office/drawing/2014/main" id="{769B8DD6-A8E7-860F-44A1-21B0BE0835D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78574" y="7492718"/>
            <a:ext cx="656868" cy="656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4335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6588" y="3174784"/>
            <a:ext cx="4452764" cy="669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Helvetica" panose="020B0604020202020204" pitchFamily="34" charset="0"/>
                <a:ea typeface="Inter Bold" pitchFamily="34" charset="-122"/>
                <a:cs typeface="Helvetica" panose="020B0604020202020204" pitchFamily="34" charset="0"/>
              </a:rPr>
              <a:t>Transformação Digital </a:t>
            </a:r>
          </a:p>
          <a:p>
            <a:pPr marL="0" indent="0" algn="l">
              <a:lnSpc>
                <a:spcPts val="5250"/>
              </a:lnSpc>
              <a:buNone/>
            </a:pP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Helvetica" panose="020B0604020202020204" pitchFamily="34" charset="0"/>
                <a:ea typeface="Inter Bold" pitchFamily="34" charset="-122"/>
                <a:cs typeface="Helvetica" panose="020B0604020202020204" pitchFamily="34" charset="0"/>
              </a:rPr>
              <a:t>e Tecnológica</a:t>
            </a:r>
            <a:endParaRPr lang="en-US" sz="4000" dirty="0">
              <a:solidFill>
                <a:schemeClr val="tx2">
                  <a:lumMod val="5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A177D6B5-19B5-27D9-F89E-C3C58DD3A435}"/>
              </a:ext>
            </a:extLst>
          </p:cNvPr>
          <p:cNvSpPr/>
          <p:nvPr/>
        </p:nvSpPr>
        <p:spPr>
          <a:xfrm>
            <a:off x="12317506" y="7741682"/>
            <a:ext cx="2312894" cy="3629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6" name="Image 0"/>
          <p:cNvPicPr>
            <a:picLocks noChangeAspect="1"/>
          </p:cNvPicPr>
          <p:nvPr/>
        </p:nvPicPr>
        <p:blipFill rotWithShape="1">
          <a:blip r:embed="rId3"/>
          <a:srcRect b="9905"/>
          <a:stretch/>
        </p:blipFill>
        <p:spPr>
          <a:xfrm>
            <a:off x="2763852" y="1"/>
            <a:ext cx="11866547" cy="8229600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ECF75A69-C9BE-244D-9106-05F773F5D2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698" y="7139952"/>
            <a:ext cx="1065355" cy="82986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0CC2E3-B338-BCFA-12D9-CA9F50BE7B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AA335CD-1E9C-45BB-747C-8BD0EE043D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4742" y="661081"/>
            <a:ext cx="10635658" cy="7568520"/>
          </a:xfrm>
          <a:prstGeom prst="rect">
            <a:avLst/>
          </a:prstGeom>
        </p:spPr>
      </p:pic>
      <p:pic>
        <p:nvPicPr>
          <p:cNvPr id="2" name="Picture 1" descr="A map of the world&#10;&#10;Description automatically generated">
            <a:extLst>
              <a:ext uri="{FF2B5EF4-FFF2-40B4-BE49-F238E27FC236}">
                <a16:creationId xmlns:a16="http://schemas.microsoft.com/office/drawing/2014/main" id="{7988D08A-0571-20A5-3D66-59BED9BCE2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0435" y="2969206"/>
            <a:ext cx="9329966" cy="5248104"/>
          </a:xfrm>
          <a:prstGeom prst="rect">
            <a:avLst/>
          </a:prstGeom>
        </p:spPr>
      </p:pic>
      <p:sp>
        <p:nvSpPr>
          <p:cNvPr id="3" name="Google Shape;182;p35">
            <a:extLst>
              <a:ext uri="{FF2B5EF4-FFF2-40B4-BE49-F238E27FC236}">
                <a16:creationId xmlns:a16="http://schemas.microsoft.com/office/drawing/2014/main" id="{FE32DD3C-795B-4C8E-5374-6DC98C1611C0}"/>
              </a:ext>
            </a:extLst>
          </p:cNvPr>
          <p:cNvSpPr txBox="1">
            <a:spLocks/>
          </p:cNvSpPr>
          <p:nvPr/>
        </p:nvSpPr>
        <p:spPr>
          <a:xfrm>
            <a:off x="745381" y="3441676"/>
            <a:ext cx="3596032" cy="4292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2600"/>
            </a:pPr>
            <a:r>
              <a:rPr lang="en-GB" sz="2600" b="1" dirty="0">
                <a:solidFill>
                  <a:schemeClr val="tx1"/>
                </a:solidFill>
                <a:latin typeface="+mn-lt"/>
              </a:rPr>
              <a:t>Um </a:t>
            </a:r>
            <a:r>
              <a:rPr lang="en-GB" sz="2600" b="1" dirty="0" err="1">
                <a:solidFill>
                  <a:schemeClr val="tx1"/>
                </a:solidFill>
                <a:latin typeface="+mn-lt"/>
              </a:rPr>
              <a:t>projeto</a:t>
            </a:r>
            <a:r>
              <a:rPr lang="en-GB" sz="2600" b="1" dirty="0">
                <a:solidFill>
                  <a:schemeClr val="tx1"/>
                </a:solidFill>
                <a:latin typeface="+mn-lt"/>
              </a:rPr>
              <a:t> de 3 </a:t>
            </a:r>
            <a:r>
              <a:rPr lang="en-GB" sz="2600" b="1" dirty="0" err="1">
                <a:solidFill>
                  <a:schemeClr val="tx1"/>
                </a:solidFill>
                <a:latin typeface="+mn-lt"/>
              </a:rPr>
              <a:t>anos</a:t>
            </a:r>
            <a:r>
              <a:rPr lang="en-GB" sz="2600" b="1" dirty="0">
                <a:solidFill>
                  <a:schemeClr val="tx1"/>
                </a:solidFill>
                <a:latin typeface="+mn-lt"/>
              </a:rPr>
              <a:t>:</a:t>
            </a:r>
          </a:p>
          <a:p>
            <a:pPr marL="285750" indent="-285750">
              <a:buSzPts val="2600"/>
              <a:buFont typeface="Wingdings" panose="05000000000000000000" pitchFamily="2" charset="2"/>
              <a:buChar char="§"/>
            </a:pPr>
            <a:r>
              <a:rPr lang="en-GB" sz="2600" u="sng" dirty="0" err="1">
                <a:solidFill>
                  <a:schemeClr val="tx1"/>
                </a:solidFill>
                <a:latin typeface="+mn-lt"/>
              </a:rPr>
              <a:t>Início</a:t>
            </a:r>
            <a:r>
              <a:rPr lang="en-GB" sz="2600" u="sng" dirty="0">
                <a:solidFill>
                  <a:schemeClr val="tx1"/>
                </a:solidFill>
                <a:latin typeface="+mn-lt"/>
              </a:rPr>
              <a:t>:</a:t>
            </a:r>
            <a:r>
              <a:rPr lang="en-GB" sz="2600" dirty="0">
                <a:solidFill>
                  <a:schemeClr val="tx1"/>
                </a:solidFill>
                <a:latin typeface="+mn-lt"/>
              </a:rPr>
              <a:t> 1 </a:t>
            </a:r>
            <a:r>
              <a:rPr lang="en-GB" sz="2600" dirty="0" err="1">
                <a:solidFill>
                  <a:schemeClr val="tx1"/>
                </a:solidFill>
                <a:latin typeface="+mn-lt"/>
              </a:rPr>
              <a:t>setembro</a:t>
            </a:r>
            <a:r>
              <a:rPr lang="en-GB" sz="2600" dirty="0">
                <a:solidFill>
                  <a:schemeClr val="tx1"/>
                </a:solidFill>
                <a:latin typeface="+mn-lt"/>
              </a:rPr>
              <a:t> 2024</a:t>
            </a:r>
          </a:p>
          <a:p>
            <a:pPr marL="285750" indent="-285750">
              <a:buSzPts val="2600"/>
              <a:buFont typeface="Wingdings" panose="05000000000000000000" pitchFamily="2" charset="2"/>
              <a:buChar char="§"/>
            </a:pPr>
            <a:r>
              <a:rPr lang="en-GB" sz="2600" u="sng" dirty="0" err="1">
                <a:solidFill>
                  <a:schemeClr val="tx1"/>
                </a:solidFill>
                <a:latin typeface="+mn-lt"/>
              </a:rPr>
              <a:t>Fim</a:t>
            </a:r>
            <a:r>
              <a:rPr lang="en-GB" sz="2600" u="sng" dirty="0">
                <a:solidFill>
                  <a:schemeClr val="tx1"/>
                </a:solidFill>
                <a:latin typeface="+mn-lt"/>
              </a:rPr>
              <a:t>:</a:t>
            </a:r>
            <a:r>
              <a:rPr lang="en-GB" sz="2600" dirty="0">
                <a:solidFill>
                  <a:schemeClr val="tx1"/>
                </a:solidFill>
                <a:latin typeface="+mn-lt"/>
              </a:rPr>
              <a:t> 31 </a:t>
            </a:r>
            <a:r>
              <a:rPr lang="en-GB" sz="2600" dirty="0" err="1">
                <a:solidFill>
                  <a:schemeClr val="tx1"/>
                </a:solidFill>
                <a:latin typeface="+mn-lt"/>
              </a:rPr>
              <a:t>agosto</a:t>
            </a:r>
            <a:r>
              <a:rPr lang="en-GB" sz="2600" dirty="0">
                <a:solidFill>
                  <a:schemeClr val="tx1"/>
                </a:solidFill>
                <a:latin typeface="+mn-lt"/>
              </a:rPr>
              <a:t> 2027</a:t>
            </a:r>
          </a:p>
          <a:p>
            <a:pPr>
              <a:buSzPts val="2600"/>
            </a:pPr>
            <a:r>
              <a:rPr lang="en-GB" sz="2600" b="1" dirty="0" err="1">
                <a:solidFill>
                  <a:schemeClr val="tx1"/>
                </a:solidFill>
                <a:latin typeface="+mn-lt"/>
              </a:rPr>
              <a:t>Orçamento</a:t>
            </a:r>
            <a:r>
              <a:rPr lang="en-GB" sz="2600" b="1" dirty="0">
                <a:solidFill>
                  <a:schemeClr val="tx1"/>
                </a:solidFill>
                <a:latin typeface="+mn-lt"/>
              </a:rPr>
              <a:t>: </a:t>
            </a:r>
            <a:r>
              <a:rPr lang="en-GB" sz="2600" dirty="0">
                <a:solidFill>
                  <a:schemeClr val="tx1"/>
                </a:solidFill>
                <a:latin typeface="+mn-lt"/>
              </a:rPr>
              <a:t>€3M</a:t>
            </a:r>
          </a:p>
          <a:p>
            <a:pPr>
              <a:buSzPts val="2600"/>
            </a:pPr>
            <a:endParaRPr lang="en-GB" sz="2600" dirty="0">
              <a:solidFill>
                <a:schemeClr val="tx1"/>
              </a:solidFill>
              <a:latin typeface="+mn-lt"/>
            </a:endParaRPr>
          </a:p>
          <a:p>
            <a:pPr>
              <a:buSzPts val="2600"/>
            </a:pPr>
            <a:r>
              <a:rPr lang="en-GB" sz="2600" b="1" dirty="0" err="1">
                <a:latin typeface="+mn-lt"/>
              </a:rPr>
              <a:t>Consórcio</a:t>
            </a:r>
            <a:r>
              <a:rPr lang="en-GB" sz="2600" b="1" dirty="0">
                <a:latin typeface="+mn-lt"/>
              </a:rPr>
              <a:t>:</a:t>
            </a:r>
          </a:p>
          <a:p>
            <a:pPr marL="285750" indent="-285750">
              <a:buSzPts val="2600"/>
              <a:buFont typeface="Wingdings" panose="05000000000000000000" pitchFamily="2" charset="2"/>
              <a:buChar char="§"/>
            </a:pPr>
            <a:r>
              <a:rPr lang="en-GB" sz="2600" dirty="0">
                <a:cs typeface="Arial"/>
                <a:sym typeface="Arial"/>
              </a:rPr>
              <a:t>12 </a:t>
            </a:r>
            <a:r>
              <a:rPr lang="en-GB" sz="2600" dirty="0" err="1">
                <a:cs typeface="Arial"/>
                <a:sym typeface="Arial"/>
              </a:rPr>
              <a:t>parceiros</a:t>
            </a:r>
            <a:endParaRPr lang="en-GB" sz="2600" dirty="0">
              <a:cs typeface="Arial"/>
              <a:sym typeface="Arial"/>
            </a:endParaRPr>
          </a:p>
          <a:p>
            <a:pPr marL="285750" indent="-285750">
              <a:buSzPts val="2600"/>
              <a:buFont typeface="Wingdings" panose="05000000000000000000" pitchFamily="2" charset="2"/>
              <a:buChar char="§"/>
            </a:pPr>
            <a:r>
              <a:rPr lang="en-GB" sz="2600" dirty="0">
                <a:cs typeface="Arial"/>
                <a:sym typeface="Arial"/>
              </a:rPr>
              <a:t>8 </a:t>
            </a:r>
            <a:r>
              <a:rPr lang="en-GB" sz="2600" dirty="0" err="1">
                <a:cs typeface="Arial"/>
                <a:sym typeface="Arial"/>
              </a:rPr>
              <a:t>países</a:t>
            </a:r>
            <a:endParaRPr lang="en-GB" sz="2600" dirty="0">
              <a:cs typeface="Arial"/>
              <a:sym typeface="Arial"/>
            </a:endParaRPr>
          </a:p>
          <a:p>
            <a:pPr marL="285750" indent="-285750">
              <a:buSzPts val="2600"/>
              <a:buFont typeface="Wingdings" panose="05000000000000000000" pitchFamily="2" charset="2"/>
              <a:buChar char="§"/>
            </a:pPr>
            <a:r>
              <a:rPr lang="en-GB" sz="2600" dirty="0">
                <a:cs typeface="Arial"/>
                <a:sym typeface="Arial"/>
              </a:rPr>
              <a:t>4 </a:t>
            </a:r>
            <a:r>
              <a:rPr lang="en-GB" sz="2600" dirty="0" err="1">
                <a:cs typeface="Arial"/>
                <a:sym typeface="Arial"/>
              </a:rPr>
              <a:t>continentes</a:t>
            </a:r>
            <a:endParaRPr lang="en-GB" sz="2600" dirty="0">
              <a:cs typeface="Arial"/>
              <a:sym typeface="Arial"/>
            </a:endParaRPr>
          </a:p>
          <a:p>
            <a:pPr>
              <a:buSzPts val="2600"/>
            </a:pPr>
            <a:endParaRPr lang="en-GB" sz="2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Google Shape;181;p35">
            <a:extLst>
              <a:ext uri="{FF2B5EF4-FFF2-40B4-BE49-F238E27FC236}">
                <a16:creationId xmlns:a16="http://schemas.microsoft.com/office/drawing/2014/main" id="{899E26D6-91D5-5950-84C7-793CBDF872C8}"/>
              </a:ext>
            </a:extLst>
          </p:cNvPr>
          <p:cNvSpPr txBox="1">
            <a:spLocks/>
          </p:cNvSpPr>
          <p:nvPr/>
        </p:nvSpPr>
        <p:spPr>
          <a:xfrm>
            <a:off x="1060579" y="2553361"/>
            <a:ext cx="2511188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dk1"/>
              </a:buClr>
              <a:buSzPts val="1100"/>
            </a:pPr>
            <a:r>
              <a:rPr lang="en-GB" sz="2800" b="1" dirty="0">
                <a:solidFill>
                  <a:schemeClr val="tx1"/>
                </a:solidFill>
                <a:latin typeface="+mj-lt"/>
              </a:rPr>
              <a:t>Projeto ORION</a:t>
            </a:r>
          </a:p>
          <a:p>
            <a:pPr>
              <a:buSzPts val="2600"/>
            </a:pPr>
            <a:endParaRPr lang="en-GB" sz="24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" name="Rectangle 26">
            <a:extLst>
              <a:ext uri="{FF2B5EF4-FFF2-40B4-BE49-F238E27FC236}">
                <a16:creationId xmlns:a16="http://schemas.microsoft.com/office/drawing/2014/main" id="{FC72885E-692D-739D-2746-5A407BE075E4}"/>
              </a:ext>
            </a:extLst>
          </p:cNvPr>
          <p:cNvSpPr/>
          <p:nvPr/>
        </p:nvSpPr>
        <p:spPr>
          <a:xfrm>
            <a:off x="1598527" y="1529860"/>
            <a:ext cx="1101852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4000" b="1" dirty="0">
                <a:solidFill>
                  <a:schemeClr val="tx2">
                    <a:lumMod val="50000"/>
                  </a:schemeClr>
                </a:solidFill>
                <a:latin typeface="Helvetica" panose="020B0604020202020204" pitchFamily="34" charset="0"/>
                <a:ea typeface="Inter Bold" pitchFamily="34" charset="-122"/>
                <a:cs typeface="Helvetica" panose="020B0604020202020204" pitchFamily="34" charset="0"/>
              </a:rPr>
              <a:t>DIGITAL TWIN  - PORTO GRANDE</a:t>
            </a: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C3BC5A55-D67A-DE51-A1DA-F83A4F8F1C9B}"/>
              </a:ext>
            </a:extLst>
          </p:cNvPr>
          <p:cNvGrpSpPr/>
          <p:nvPr/>
        </p:nvGrpSpPr>
        <p:grpSpPr>
          <a:xfrm>
            <a:off x="-273816" y="213670"/>
            <a:ext cx="15178032" cy="1000575"/>
            <a:chOff x="-923426" y="2091532"/>
            <a:chExt cx="16125713" cy="1213485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5D1E62CC-B60C-8680-D083-9EADB4905E40}"/>
                </a:ext>
              </a:extLst>
            </p:cNvPr>
            <p:cNvSpPr/>
            <p:nvPr/>
          </p:nvSpPr>
          <p:spPr>
            <a:xfrm>
              <a:off x="-923426" y="2091532"/>
              <a:ext cx="16125713" cy="1213485"/>
            </a:xfrm>
            <a:prstGeom prst="rect">
              <a:avLst/>
            </a:prstGeom>
            <a:noFill/>
            <a:ln w="28575" cap="flat" cmpd="sng" algn="ctr">
              <a:solidFill>
                <a:schemeClr val="bg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4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F4C439BD-F502-C1E4-AE5E-5F6D683D6E89}"/>
                </a:ext>
              </a:extLst>
            </p:cNvPr>
            <p:cNvSpPr/>
            <p:nvPr/>
          </p:nvSpPr>
          <p:spPr>
            <a:xfrm>
              <a:off x="-644183" y="2242598"/>
              <a:ext cx="15555558" cy="866281"/>
            </a:xfrm>
            <a:prstGeom prst="rect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E9992875-F58B-88AB-3878-A83145A663CF}"/>
                </a:ext>
              </a:extLst>
            </p:cNvPr>
            <p:cNvSpPr txBox="1"/>
            <p:nvPr/>
          </p:nvSpPr>
          <p:spPr>
            <a:xfrm>
              <a:off x="555079" y="2251373"/>
              <a:ext cx="12727977" cy="893801"/>
            </a:xfrm>
            <a:prstGeom prst="round2DiagRect">
              <a:avLst/>
            </a:prstGeom>
          </p:spPr>
          <p:txBody>
            <a:bodyPr vert="horz" lIns="109728" tIns="54864" rIns="109728" bIns="54864" rtlCol="0" anchor="ctr">
              <a:noAutofit/>
            </a:bodyPr>
            <a:lstStyle>
              <a:defPPr>
                <a:defRPr lang="nl-NL"/>
              </a:defPPr>
              <a:lvl1pPr>
                <a:defRPr sz="3600">
                  <a:solidFill>
                    <a:schemeClr val="bg1"/>
                  </a:solidFill>
                  <a:latin typeface="Abadi Extra Light" panose="020B0204020104020204" pitchFamily="34" charset="0"/>
                </a:defRPr>
              </a:lvl1pPr>
            </a:lstStyle>
            <a:p>
              <a:pPr marL="0" indent="0" algn="ctr">
                <a:lnSpc>
                  <a:spcPts val="5550"/>
                </a:lnSpc>
                <a:buNone/>
              </a:pPr>
              <a:r>
                <a:rPr lang="en-US" sz="4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Helvetica" panose="020B0604020202020204" pitchFamily="34" charset="0"/>
                  <a:ea typeface="Inter Bold" pitchFamily="34" charset="-122"/>
                  <a:cs typeface="Helvetica" panose="020B0604020202020204" pitchFamily="34" charset="0"/>
                </a:rPr>
                <a:t>Economia Azul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461128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1358</TotalTime>
  <Words>509</Words>
  <Application>Microsoft Office PowerPoint</Application>
  <PresentationFormat>Personalizados</PresentationFormat>
  <Paragraphs>102</Paragraphs>
  <Slides>14</Slides>
  <Notes>13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14</vt:i4>
      </vt:variant>
    </vt:vector>
  </HeadingPairs>
  <TitlesOfParts>
    <vt:vector size="25" baseType="lpstr">
      <vt:lpstr>Calibri</vt:lpstr>
      <vt:lpstr>Arial</vt:lpstr>
      <vt:lpstr>Calibri Light</vt:lpstr>
      <vt:lpstr>Helvética</vt:lpstr>
      <vt:lpstr>Verdana</vt:lpstr>
      <vt:lpstr>Wingdings</vt:lpstr>
      <vt:lpstr>Aptos</vt:lpstr>
      <vt:lpstr>Helvetica</vt:lpstr>
      <vt:lpstr>Symbol</vt:lpstr>
      <vt:lpstr>Inter Bold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ENAPOR/GCM/DIRETORA - Erica Sofia Pereira Matos Antunes</dc:creator>
  <cp:lastModifiedBy>Kelson Chincanda</cp:lastModifiedBy>
  <cp:revision>34</cp:revision>
  <dcterms:created xsi:type="dcterms:W3CDTF">2026-03-12T11:19:52Z</dcterms:created>
  <dcterms:modified xsi:type="dcterms:W3CDTF">2026-07-30T11:29:42Z</dcterms:modified>
</cp:coreProperties>
</file>