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media/image12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embeddedFontLst>
    <p:embeddedFont>
      <p:font typeface="Helvetica Bold" panose="020B0704020202030204"/>
      <p:bold r:id="rId21"/>
    </p:embeddedFont>
    <p:embeddedFont>
      <p:font typeface="Helvetica" panose="020B0604020202020204"/>
      <p:regular r:id="rId22"/>
    </p:embeddedFont>
    <p:embeddedFont>
      <p:font typeface="Calibri (MS)" panose="020F0502020204030204"/>
      <p:regular r:id="rId23"/>
    </p:embeddedFont>
    <p:embeddedFont>
      <p:font typeface="Calibri (MS) Bold" panose="020F0702030404030204"/>
      <p:bold r:id="rId24"/>
    </p:embeddedFont>
    <p:embeddedFont>
      <p:font typeface="Calibri" panose="020F050202020403020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 showGuides="1">
      <p:cViewPr>
        <p:scale>
          <a:sx n="66" d="100"/>
          <a:sy n="66" d="100"/>
        </p:scale>
        <p:origin x="1301" y="31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font" Target="fonts/font8.fntdata"/><Relationship Id="rId27" Type="http://schemas.openxmlformats.org/officeDocument/2006/relationships/font" Target="fonts/font7.fntdata"/><Relationship Id="rId26" Type="http://schemas.openxmlformats.org/officeDocument/2006/relationships/font" Target="fonts/font6.fntdata"/><Relationship Id="rId25" Type="http://schemas.openxmlformats.org/officeDocument/2006/relationships/font" Target="fonts/font5.fntdata"/><Relationship Id="rId24" Type="http://schemas.openxmlformats.org/officeDocument/2006/relationships/font" Target="fonts/font4.fntdata"/><Relationship Id="rId23" Type="http://schemas.openxmlformats.org/officeDocument/2006/relationships/font" Target="fonts/font3.fntdata"/><Relationship Id="rId22" Type="http://schemas.openxmlformats.org/officeDocument/2006/relationships/font" Target="fonts/font2.fntdata"/><Relationship Id="rId21" Type="http://schemas.openxmlformats.org/officeDocument/2006/relationships/font" Target="fonts/font1.fntdata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.jpe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5.jpe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667720" y="2362200"/>
            <a:ext cx="3351595" cy="3547567"/>
            <a:chOff x="0" y="0"/>
            <a:chExt cx="812800" cy="86032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60325"/>
            </a:xfrm>
            <a:custGeom>
              <a:avLst/>
              <a:gdLst/>
              <a:ahLst/>
              <a:cxnLst/>
              <a:rect l="l" t="t" r="r" b="b"/>
              <a:pathLst>
                <a:path w="812800" h="860325">
                  <a:moveTo>
                    <a:pt x="34649" y="0"/>
                  </a:moveTo>
                  <a:lnTo>
                    <a:pt x="778151" y="0"/>
                  </a:lnTo>
                  <a:cubicBezTo>
                    <a:pt x="797287" y="0"/>
                    <a:pt x="812800" y="15513"/>
                    <a:pt x="812800" y="34649"/>
                  </a:cubicBezTo>
                  <a:lnTo>
                    <a:pt x="812800" y="825677"/>
                  </a:lnTo>
                  <a:cubicBezTo>
                    <a:pt x="812800" y="844813"/>
                    <a:pt x="797287" y="860325"/>
                    <a:pt x="778151" y="860325"/>
                  </a:cubicBezTo>
                  <a:lnTo>
                    <a:pt x="34649" y="860325"/>
                  </a:lnTo>
                  <a:cubicBezTo>
                    <a:pt x="25459" y="860325"/>
                    <a:pt x="16646" y="856675"/>
                    <a:pt x="10148" y="850177"/>
                  </a:cubicBezTo>
                  <a:cubicBezTo>
                    <a:pt x="3650" y="843679"/>
                    <a:pt x="0" y="834866"/>
                    <a:pt x="0" y="825677"/>
                  </a:cubicBezTo>
                  <a:lnTo>
                    <a:pt x="0" y="34649"/>
                  </a:lnTo>
                  <a:cubicBezTo>
                    <a:pt x="0" y="15513"/>
                    <a:pt x="15513" y="0"/>
                    <a:pt x="34649" y="0"/>
                  </a:cubicBezTo>
                  <a:close/>
                </a:path>
              </a:pathLst>
            </a:custGeom>
            <a:blipFill>
              <a:blip r:embed="rId2"/>
              <a:stretch>
                <a:fillRect l="-29434" r="-29434"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101242" y="1504188"/>
            <a:ext cx="8888063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5"/>
              </a:lnSpc>
            </a:pPr>
            <a:r>
              <a:rPr lang="en-US" sz="2400" b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MOMENTO 2: TEMPO DE SERVIÇO NO BERÇO OU NO CAIS</a:t>
            </a:r>
            <a:endParaRPr lang="en-US" sz="2400" b="1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29640" y="2420693"/>
            <a:ext cx="2540489" cy="286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5"/>
              </a:lnSpc>
            </a:pPr>
            <a:r>
              <a:rPr lang="en-US" sz="1595" b="1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ESCOPO DA ACTIVIDADE</a:t>
            </a:r>
            <a:endParaRPr lang="en-US" sz="1595" b="1">
              <a:solidFill>
                <a:srgbClr val="000000"/>
              </a:solidFill>
              <a:latin typeface="Helvetica Bold" panose="020B0704020202030204"/>
              <a:ea typeface="Helvetica Bold" panose="020B0704020202030204"/>
              <a:cs typeface="Helvetica Bold" panose="020B0704020202030204"/>
              <a:sym typeface="Helvetica Bold" panose="020B070402020203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29640" y="2902010"/>
            <a:ext cx="63760" cy="258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70"/>
              </a:lnSpc>
            </a:pPr>
            <a:r>
              <a:rPr lang="en-US" sz="1405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405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29640" y="4243378"/>
            <a:ext cx="63760" cy="258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70"/>
              </a:lnSpc>
            </a:pPr>
            <a:r>
              <a:rPr lang="en-US" sz="1405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405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29640" y="5584831"/>
            <a:ext cx="63760" cy="258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70"/>
              </a:lnSpc>
            </a:pPr>
            <a:r>
              <a:rPr lang="en-US" sz="1405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405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58240" y="2911535"/>
            <a:ext cx="1893084" cy="248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70"/>
              </a:lnSpc>
            </a:pPr>
            <a:r>
              <a:rPr lang="en-US" sz="140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1. Piloto atraca o navio;</a:t>
            </a:r>
            <a:endParaRPr lang="en-US" sz="140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158240" y="4252903"/>
            <a:ext cx="2869959" cy="248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70"/>
              </a:lnSpc>
            </a:pPr>
            <a:r>
              <a:rPr lang="en-US" sz="140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4.Início da carga/descarga do navio</a:t>
            </a:r>
            <a:endParaRPr lang="en-US" sz="140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158240" y="5594356"/>
            <a:ext cx="4909585" cy="248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70"/>
              </a:lnSpc>
            </a:pPr>
            <a:r>
              <a:rPr lang="en-US" sz="140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Ts: Tempo de serviço do navio no berço n-Número de navios</a:t>
            </a:r>
            <a:endParaRPr lang="en-US" sz="140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929640" y="3349076"/>
            <a:ext cx="63656" cy="25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405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29640" y="3797132"/>
            <a:ext cx="63656" cy="25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405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29640" y="4690577"/>
            <a:ext cx="63656" cy="25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405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29640" y="5138633"/>
            <a:ext cx="63656" cy="25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405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158240" y="3358601"/>
            <a:ext cx="3900097" cy="248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2.É entregue o manifesto de carga ou BayPlan;</a:t>
            </a:r>
            <a:endParaRPr lang="en-US" sz="140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158240" y="3806657"/>
            <a:ext cx="3356848" cy="248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3.Pórticos e equipamentos em prontidão;</a:t>
            </a:r>
            <a:endParaRPr lang="en-US" sz="140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158240" y="4700102"/>
            <a:ext cx="4852406" cy="248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5.Carga é transferida para a área de empilhamento(parque);</a:t>
            </a:r>
            <a:endParaRPr lang="en-US" sz="140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158240" y="5148158"/>
            <a:ext cx="5703389" cy="248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 b="1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INDICADORES OPERACIONAIS E MÉTRICAS(TEORIA DAS FILAS)</a:t>
            </a:r>
            <a:endParaRPr lang="en-US" sz="1405" b="1">
              <a:solidFill>
                <a:srgbClr val="000000"/>
              </a:solidFill>
              <a:latin typeface="Helvetica Bold" panose="020B0704020202030204"/>
              <a:ea typeface="Helvetica Bold" panose="020B0704020202030204"/>
              <a:cs typeface="Helvetica Bold" panose="020B0704020202030204"/>
              <a:sym typeface="Helvetica Bold" panose="020B070402020203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406374" y="2190207"/>
            <a:ext cx="3622467" cy="3834277"/>
            <a:chOff x="0" y="0"/>
            <a:chExt cx="812800" cy="86032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60325"/>
            </a:xfrm>
            <a:custGeom>
              <a:avLst/>
              <a:gdLst/>
              <a:ahLst/>
              <a:cxnLst/>
              <a:rect l="l" t="t" r="r" b="b"/>
              <a:pathLst>
                <a:path w="812800" h="860325">
                  <a:moveTo>
                    <a:pt x="32058" y="0"/>
                  </a:moveTo>
                  <a:lnTo>
                    <a:pt x="780742" y="0"/>
                  </a:lnTo>
                  <a:cubicBezTo>
                    <a:pt x="798447" y="0"/>
                    <a:pt x="812800" y="14353"/>
                    <a:pt x="812800" y="32058"/>
                  </a:cubicBezTo>
                  <a:lnTo>
                    <a:pt x="812800" y="828267"/>
                  </a:lnTo>
                  <a:cubicBezTo>
                    <a:pt x="812800" y="845973"/>
                    <a:pt x="798447" y="860325"/>
                    <a:pt x="780742" y="860325"/>
                  </a:cubicBezTo>
                  <a:lnTo>
                    <a:pt x="32058" y="860325"/>
                  </a:lnTo>
                  <a:cubicBezTo>
                    <a:pt x="23556" y="860325"/>
                    <a:pt x="15402" y="856948"/>
                    <a:pt x="9390" y="850936"/>
                  </a:cubicBezTo>
                  <a:cubicBezTo>
                    <a:pt x="3378" y="844924"/>
                    <a:pt x="0" y="836770"/>
                    <a:pt x="0" y="828267"/>
                  </a:cubicBezTo>
                  <a:lnTo>
                    <a:pt x="0" y="32058"/>
                  </a:lnTo>
                  <a:cubicBezTo>
                    <a:pt x="0" y="14353"/>
                    <a:pt x="14353" y="0"/>
                    <a:pt x="32058" y="0"/>
                  </a:cubicBezTo>
                  <a:close/>
                </a:path>
              </a:pathLst>
            </a:custGeom>
            <a:blipFill>
              <a:blip r:embed="rId2"/>
              <a:stretch>
                <a:fillRect l="-29734" r="-29734"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29640" y="1399946"/>
            <a:ext cx="8635756" cy="426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TEMPO DE SERVIÇO DO NAVIO NO CAIS (CONTINUAÇÃO)</a:t>
            </a:r>
            <a:endParaRPr lang="en-US" sz="240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29640" y="2307612"/>
            <a:ext cx="81715" cy="7001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 •</a:t>
            </a:r>
            <a:endParaRPr lang="en-US" sz="180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29640" y="4425086"/>
            <a:ext cx="81610" cy="326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80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58240" y="2298087"/>
            <a:ext cx="3509286" cy="709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NB – Número de berços</a:t>
            </a:r>
            <a:endParaRPr lang="en-US" sz="180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Número de dias por ano: 365 dias</a:t>
            </a:r>
            <a:endParaRPr lang="en-US" sz="180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58240" y="4415561"/>
            <a:ext cx="3844852" cy="336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FUNÇÃO OBJECTIVO:</a:t>
            </a:r>
            <a:r>
              <a:rPr lang="en-US" sz="180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Minimizar Ts</a:t>
            </a:r>
            <a:endParaRPr lang="en-US" sz="180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29640" y="3046628"/>
            <a:ext cx="5942362" cy="336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• Taxa de Ocupação do navio: n x Ts /Nb x 365</a:t>
            </a:r>
            <a:r>
              <a:rPr lang="en-US" sz="1800" b="1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 deve ser</a:t>
            </a:r>
            <a:endParaRPr lang="en-US" sz="1800" b="1">
              <a:solidFill>
                <a:srgbClr val="000000"/>
              </a:solidFill>
              <a:latin typeface="Helvetica Bold" panose="020B0704020202030204"/>
              <a:ea typeface="Helvetica Bold" panose="020B0704020202030204"/>
              <a:cs typeface="Helvetica Bold" panose="020B0704020202030204"/>
              <a:sym typeface="Helvetica Bold" panose="020B0704020202030204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158240" y="3293516"/>
            <a:ext cx="2383898" cy="336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menor ou igual a 0,40</a:t>
            </a:r>
            <a:endParaRPr lang="en-US" sz="1800" b="1">
              <a:solidFill>
                <a:srgbClr val="000000"/>
              </a:solidFill>
              <a:latin typeface="Helvetica Bold" panose="020B0704020202030204"/>
              <a:ea typeface="Helvetica Bold" panose="020B0704020202030204"/>
              <a:cs typeface="Helvetica Bold" panose="020B0704020202030204"/>
              <a:sym typeface="Helvetica Bold" panose="020B0704020202030204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29640" y="4049516"/>
            <a:ext cx="81715" cy="327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5"/>
              </a:lnSpc>
            </a:pPr>
            <a:r>
              <a:rPr lang="en-US" sz="18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80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158240" y="4039991"/>
            <a:ext cx="4891916" cy="336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5"/>
              </a:lnSpc>
            </a:pPr>
            <a:r>
              <a:rPr lang="en-US" sz="1800" b="1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INDICADOR A OPTIMIZAR:</a:t>
            </a:r>
            <a:r>
              <a:rPr lang="en-US" sz="180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Tempo de Serviço</a:t>
            </a:r>
            <a:endParaRPr lang="en-US" sz="180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929640" y="1399946"/>
            <a:ext cx="9509760" cy="397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 b="1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MOMENTO 3 - TEMPO MÉDIO DE PERMANÊNCIA NO PARQUE</a:t>
            </a:r>
            <a:endParaRPr lang="en-US" sz="2400" b="1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29640" y="2272484"/>
            <a:ext cx="4698673" cy="1719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25"/>
              </a:lnSpc>
            </a:pPr>
            <a:r>
              <a:rPr lang="en-US" sz="1595" b="1" dirty="0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ESCOPO DA ACTIVIDADE</a:t>
            </a:r>
            <a:endParaRPr lang="en-US" sz="1595" b="1" dirty="0">
              <a:solidFill>
                <a:srgbClr val="000000"/>
              </a:solidFill>
              <a:latin typeface="Helvetica Bold" panose="020B0704020202030204"/>
              <a:ea typeface="Helvetica Bold" panose="020B0704020202030204"/>
              <a:cs typeface="Helvetica Bold" panose="020B0704020202030204"/>
              <a:sym typeface="Helvetica Bold" panose="020B0704020202030204"/>
            </a:endParaRPr>
          </a:p>
          <a:p>
            <a:pPr algn="l">
              <a:lnSpc>
                <a:spcPts val="2725"/>
              </a:lnSpc>
            </a:pPr>
            <a:r>
              <a:rPr lang="en-US" sz="15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•1.Empilhamento dos </a:t>
            </a:r>
            <a:r>
              <a:rPr lang="en-US" sz="15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contentores</a:t>
            </a:r>
            <a:r>
              <a:rPr lang="en-US" sz="15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vindos</a:t>
            </a:r>
            <a:r>
              <a:rPr lang="en-US" sz="15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do </a:t>
            </a:r>
            <a:r>
              <a:rPr lang="en-US" sz="15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cais</a:t>
            </a:r>
            <a:r>
              <a:rPr lang="en-US" sz="15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; •2.Identificação dos </a:t>
            </a:r>
            <a:r>
              <a:rPr lang="en-US" sz="15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contentores</a:t>
            </a:r>
            <a:r>
              <a:rPr lang="en-US" sz="15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em</a:t>
            </a:r>
            <a:r>
              <a:rPr lang="en-US" sz="15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pilha</a:t>
            </a:r>
            <a:r>
              <a:rPr lang="en-US" sz="15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; •3.Levantamento dos </a:t>
            </a:r>
            <a:r>
              <a:rPr lang="en-US" sz="15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contentores</a:t>
            </a:r>
            <a:r>
              <a:rPr lang="en-US" sz="15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pelos</a:t>
            </a:r>
            <a:r>
              <a:rPr lang="en-US" sz="15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camiões</a:t>
            </a:r>
            <a:r>
              <a:rPr lang="en-US" sz="15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; •INDICADORES OPERACIONAIS E MÉTRICAS</a:t>
            </a:r>
            <a:endParaRPr lang="en-US" sz="1595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29640" y="4051630"/>
            <a:ext cx="72361" cy="286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5"/>
              </a:lnSpc>
            </a:pPr>
            <a:r>
              <a:rPr lang="en-US" sz="1595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595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58240" y="4051630"/>
            <a:ext cx="3117609" cy="286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5"/>
              </a:lnSpc>
            </a:pPr>
            <a:r>
              <a:rPr lang="en-US" sz="159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CD=Tgsx H x (365 /Tp) de onde:</a:t>
            </a:r>
            <a:endParaRPr lang="en-US" sz="159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29640" y="4399483"/>
            <a:ext cx="8986104" cy="286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5"/>
              </a:lnSpc>
            </a:pPr>
            <a:r>
              <a:rPr lang="en-US" sz="159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•CD ,capacidade dinâmica do Parque; Tgsé o numero de contentores de 20 pés ;H, a altura do </a:t>
            </a:r>
            <a:endParaRPr lang="en-US" sz="159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58240" y="4618939"/>
            <a:ext cx="5778208" cy="286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5"/>
              </a:lnSpc>
            </a:pPr>
            <a:r>
              <a:rPr lang="en-US" sz="159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empilhamento e Tpo tempo médio dos contentores no parque.</a:t>
            </a:r>
            <a:endParaRPr lang="en-US" sz="159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29640" y="4917262"/>
            <a:ext cx="7012715" cy="1027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35"/>
              </a:lnSpc>
            </a:pPr>
            <a:r>
              <a:rPr lang="en-US" sz="159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•Sendo 365/Tp=o número de rotações de contentores no parque de onde: •Tp</a:t>
            </a:r>
            <a:r>
              <a:rPr lang="en-US" sz="1595" b="1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é menor ou igual a 5 dias (Tp&lt; 5) ;Indicador a minimizar:Tp </a:t>
            </a:r>
            <a:r>
              <a:rPr lang="en-US" sz="159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•Função Objectivo</a:t>
            </a:r>
            <a:r>
              <a:rPr lang="en-US" sz="1595" b="1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:minimizarTp</a:t>
            </a:r>
            <a:endParaRPr lang="en-US" sz="1595" b="1">
              <a:solidFill>
                <a:srgbClr val="000000"/>
              </a:solidFill>
              <a:latin typeface="Helvetica Bold" panose="020B0704020202030204"/>
              <a:ea typeface="Helvetica Bold" panose="020B0704020202030204"/>
              <a:cs typeface="Helvetica Bold" panose="020B0704020202030204"/>
              <a:sym typeface="Helvetica Bold" panose="020B070402020203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910349" y="2039948"/>
            <a:ext cx="7268975" cy="4163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25"/>
              </a:lnSpc>
            </a:pPr>
            <a:r>
              <a:rPr lang="en-US" sz="1500" b="1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ESCOPO DA ACTIVIDADE</a:t>
            </a:r>
            <a:endParaRPr lang="en-US" sz="1500" b="1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2725"/>
              </a:lnSpc>
            </a:pPr>
            <a:r>
              <a:rPr lang="en-US" sz="1500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1.Entrada e </a:t>
            </a:r>
            <a:r>
              <a:rPr lang="en-US" sz="1500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saída</a:t>
            </a:r>
            <a:r>
              <a:rPr lang="en-US" sz="1500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de </a:t>
            </a:r>
            <a:r>
              <a:rPr lang="en-US" sz="1500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camiões</a:t>
            </a:r>
            <a:r>
              <a:rPr lang="en-US" sz="1500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;</a:t>
            </a:r>
            <a:endParaRPr lang="en-US" sz="1500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2725"/>
              </a:lnSpc>
            </a:pPr>
            <a:r>
              <a:rPr lang="en-US" sz="1500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2.Verificação do interchange;</a:t>
            </a:r>
            <a:endParaRPr lang="en-US" sz="1500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2725"/>
              </a:lnSpc>
            </a:pPr>
            <a:r>
              <a:rPr lang="en-US" sz="1500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3.Tempo de </a:t>
            </a:r>
            <a:r>
              <a:rPr lang="en-US" sz="1500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atendimento</a:t>
            </a:r>
            <a:r>
              <a:rPr lang="en-US" sz="1500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na</a:t>
            </a:r>
            <a:r>
              <a:rPr lang="en-US" sz="1500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portaria</a:t>
            </a:r>
            <a:r>
              <a:rPr lang="en-US" sz="1500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;</a:t>
            </a:r>
            <a:endParaRPr lang="en-US" sz="1500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2725"/>
              </a:lnSpc>
            </a:pPr>
            <a:r>
              <a:rPr lang="en-US" sz="1500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INDICADORES OPERACIONAIS E MÉTRICAS (TEORIA DAS FILAS)</a:t>
            </a:r>
            <a:endParaRPr lang="en-US" sz="1500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2725"/>
              </a:lnSpc>
            </a:pPr>
            <a:r>
              <a:rPr lang="en-US" sz="1500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TME = SOMA(HE-HC) /N</a:t>
            </a:r>
            <a:endParaRPr lang="en-US" sz="1500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2725"/>
              </a:lnSpc>
            </a:pPr>
            <a:r>
              <a:rPr lang="en-US" sz="1500" b="1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De </a:t>
            </a:r>
            <a:r>
              <a:rPr lang="en-US" sz="1500" b="1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onde</a:t>
            </a:r>
            <a:r>
              <a:rPr lang="en-US" sz="1500" b="1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:</a:t>
            </a:r>
            <a:endParaRPr lang="en-US" sz="1500" b="1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TME é o tempo </a:t>
            </a:r>
            <a:r>
              <a:rPr lang="en-US" sz="1500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médio</a:t>
            </a:r>
            <a:r>
              <a:rPr lang="en-US" sz="1500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de </a:t>
            </a:r>
            <a:r>
              <a:rPr lang="en-US" sz="1500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espera</a:t>
            </a:r>
            <a:r>
              <a:rPr lang="en-US" sz="1500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ou</a:t>
            </a:r>
            <a:r>
              <a:rPr lang="en-US" sz="1500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de </a:t>
            </a:r>
            <a:r>
              <a:rPr lang="en-US" sz="1500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atendimento</a:t>
            </a:r>
            <a:r>
              <a:rPr lang="en-US" sz="1500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do </a:t>
            </a:r>
            <a:r>
              <a:rPr lang="en-US" sz="1500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camião</a:t>
            </a:r>
            <a:r>
              <a:rPr lang="en-US" sz="1500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; HE, a hora de </a:t>
            </a:r>
            <a:endParaRPr lang="en-US" sz="1500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ct val="150000"/>
              </a:lnSpc>
            </a:pPr>
            <a:r>
              <a:rPr lang="en-US" sz="1500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entrada de </a:t>
            </a:r>
            <a:r>
              <a:rPr lang="en-US" sz="1500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cada</a:t>
            </a:r>
            <a:r>
              <a:rPr lang="en-US" sz="1500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00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camião</a:t>
            </a:r>
            <a:r>
              <a:rPr lang="en-US" sz="1500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; HC, a hora de </a:t>
            </a:r>
            <a:r>
              <a:rPr lang="en-US" sz="1500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chegada</a:t>
            </a:r>
            <a:r>
              <a:rPr lang="en-US" sz="1500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de </a:t>
            </a:r>
            <a:r>
              <a:rPr lang="en-US" sz="1500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camião</a:t>
            </a:r>
            <a:r>
              <a:rPr lang="en-US" sz="1500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00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ao</a:t>
            </a:r>
            <a:r>
              <a:rPr lang="en-US" sz="1500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00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sistema</a:t>
            </a:r>
            <a:r>
              <a:rPr lang="en-US" sz="1500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; N, o </a:t>
            </a:r>
            <a:endParaRPr lang="en-US" sz="1500" spc="3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2720"/>
              </a:lnSpc>
            </a:pPr>
            <a:r>
              <a:rPr lang="en-US" sz="1500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número</a:t>
            </a:r>
            <a:r>
              <a:rPr lang="en-US" sz="1500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dos </a:t>
            </a:r>
            <a:r>
              <a:rPr lang="en-US" sz="1500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camiões</a:t>
            </a:r>
            <a:r>
              <a:rPr lang="en-US" sz="1500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00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chegados</a:t>
            </a:r>
            <a:r>
              <a:rPr lang="en-US" sz="1500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00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na</a:t>
            </a:r>
            <a:r>
              <a:rPr lang="en-US" sz="1500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fila</a:t>
            </a:r>
            <a:endParaRPr lang="en-US" sz="1500" spc="3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2720"/>
              </a:lnSpc>
            </a:pPr>
            <a:r>
              <a:rPr lang="en-US" sz="1500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De </a:t>
            </a:r>
            <a:r>
              <a:rPr lang="en-US" sz="1500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onde</a:t>
            </a:r>
            <a:r>
              <a:rPr lang="en-US" sz="1500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00" b="1" spc="3" dirty="0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TME </a:t>
            </a:r>
            <a:r>
              <a:rPr lang="en-US" sz="1500" b="1" spc="3" dirty="0" err="1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deve</a:t>
            </a:r>
            <a:r>
              <a:rPr lang="en-US" sz="1500" b="1" spc="3" dirty="0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 ser </a:t>
            </a:r>
            <a:r>
              <a:rPr lang="en-US" sz="1500" b="1" spc="3" dirty="0" err="1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menor</a:t>
            </a:r>
            <a:r>
              <a:rPr lang="en-US" sz="1500" b="1" spc="3" dirty="0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 </a:t>
            </a:r>
            <a:r>
              <a:rPr lang="en-US" sz="1500" b="1" spc="3" dirty="0" err="1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que</a:t>
            </a:r>
            <a:r>
              <a:rPr lang="en-US" sz="1500" b="1" spc="3" dirty="0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 1; Tempo a </a:t>
            </a:r>
            <a:r>
              <a:rPr lang="en-US" sz="1500" b="1" spc="3" dirty="0" err="1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optimizar</a:t>
            </a:r>
            <a:r>
              <a:rPr lang="en-US" sz="1500" b="1" spc="3" dirty="0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: TME; </a:t>
            </a:r>
            <a:endParaRPr lang="en-US" sz="1500" b="1" spc="3" dirty="0">
              <a:solidFill>
                <a:srgbClr val="000000"/>
              </a:solidFill>
              <a:latin typeface="Helvetica Bold" panose="020B0704020202030204"/>
              <a:ea typeface="Helvetica Bold" panose="020B0704020202030204"/>
              <a:cs typeface="Helvetica Bold" panose="020B0704020202030204"/>
              <a:sym typeface="Helvetica Bold" panose="020B0704020202030204"/>
            </a:endParaRPr>
          </a:p>
          <a:p>
            <a:pPr algn="l">
              <a:lnSpc>
                <a:spcPts val="2720"/>
              </a:lnSpc>
            </a:pPr>
            <a:r>
              <a:rPr lang="en-US" sz="1500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Função</a:t>
            </a:r>
            <a:r>
              <a:rPr lang="en-US" sz="1500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00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objectivo</a:t>
            </a:r>
            <a:r>
              <a:rPr lang="en-US" sz="1500" b="1" spc="3" dirty="0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: MIN, TME</a:t>
            </a:r>
            <a:endParaRPr lang="en-US" sz="1500" b="1" spc="3" dirty="0">
              <a:solidFill>
                <a:srgbClr val="000000"/>
              </a:solidFill>
              <a:latin typeface="Helvetica Bold" panose="020B0704020202030204"/>
              <a:ea typeface="Helvetica Bold" panose="020B0704020202030204"/>
              <a:cs typeface="Helvetica Bold" panose="020B0704020202030204"/>
              <a:sym typeface="Helvetica Bold" panose="020B0704020202030204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8427215" y="2269398"/>
            <a:ext cx="3351595" cy="3547567"/>
            <a:chOff x="0" y="0"/>
            <a:chExt cx="812800" cy="8603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60325"/>
            </a:xfrm>
            <a:custGeom>
              <a:avLst/>
              <a:gdLst/>
              <a:ahLst/>
              <a:cxnLst/>
              <a:rect l="l" t="t" r="r" b="b"/>
              <a:pathLst>
                <a:path w="812800" h="860325">
                  <a:moveTo>
                    <a:pt x="34649" y="0"/>
                  </a:moveTo>
                  <a:lnTo>
                    <a:pt x="778151" y="0"/>
                  </a:lnTo>
                  <a:cubicBezTo>
                    <a:pt x="797287" y="0"/>
                    <a:pt x="812800" y="15513"/>
                    <a:pt x="812800" y="34649"/>
                  </a:cubicBezTo>
                  <a:lnTo>
                    <a:pt x="812800" y="825677"/>
                  </a:lnTo>
                  <a:cubicBezTo>
                    <a:pt x="812800" y="844813"/>
                    <a:pt x="797287" y="860325"/>
                    <a:pt x="778151" y="860325"/>
                  </a:cubicBezTo>
                  <a:lnTo>
                    <a:pt x="34649" y="860325"/>
                  </a:lnTo>
                  <a:cubicBezTo>
                    <a:pt x="25459" y="860325"/>
                    <a:pt x="16646" y="856675"/>
                    <a:pt x="10148" y="850177"/>
                  </a:cubicBezTo>
                  <a:cubicBezTo>
                    <a:pt x="3650" y="843679"/>
                    <a:pt x="0" y="834866"/>
                    <a:pt x="0" y="825677"/>
                  </a:cubicBezTo>
                  <a:lnTo>
                    <a:pt x="0" y="34649"/>
                  </a:lnTo>
                  <a:cubicBezTo>
                    <a:pt x="0" y="15513"/>
                    <a:pt x="15513" y="0"/>
                    <a:pt x="34649" y="0"/>
                  </a:cubicBezTo>
                  <a:close/>
                </a:path>
              </a:pathLst>
            </a:custGeom>
            <a:blipFill>
              <a:blip r:embed="rId2"/>
              <a:stretch>
                <a:fillRect l="-11065" r="-11065"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929640" y="1171566"/>
            <a:ext cx="1650425" cy="357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2005" b="1" dirty="0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MOMENTO 4:</a:t>
            </a:r>
            <a:endParaRPr lang="en-US" sz="2005" b="1" dirty="0">
              <a:solidFill>
                <a:srgbClr val="000000"/>
              </a:solidFill>
              <a:latin typeface="Helvetica Bold" panose="020B0704020202030204"/>
              <a:ea typeface="Helvetica Bold" panose="020B0704020202030204"/>
              <a:cs typeface="Helvetica Bold" panose="020B0704020202030204"/>
              <a:sym typeface="Helvetica Bold" panose="020B070402020203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833905" y="1577054"/>
            <a:ext cx="72171" cy="357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5" b="1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 </a:t>
            </a:r>
            <a:endParaRPr lang="en-US" sz="2005" b="1">
              <a:solidFill>
                <a:srgbClr val="000000"/>
              </a:solidFill>
              <a:latin typeface="Helvetica Bold" panose="020B0704020202030204"/>
              <a:ea typeface="Helvetica Bold" panose="020B0704020202030204"/>
              <a:cs typeface="Helvetica Bold" panose="020B0704020202030204"/>
              <a:sym typeface="Helvetica Bold" panose="020B070402020203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06491" y="1586801"/>
            <a:ext cx="7843495" cy="357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5" b="1" dirty="0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TEMPOMÉDIO DE ESPERA NA PORTARIA(GATE IN/GATE OUT)</a:t>
            </a:r>
            <a:endParaRPr lang="en-US" sz="2005" b="1" dirty="0">
              <a:solidFill>
                <a:srgbClr val="000000"/>
              </a:solidFill>
              <a:latin typeface="Helvetica Bold" panose="020B0704020202030204"/>
              <a:ea typeface="Helvetica Bold" panose="020B0704020202030204"/>
              <a:cs typeface="Helvetica Bold" panose="020B0704020202030204"/>
              <a:sym typeface="Helvetica Bold" panose="020B07040202020302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4" name="Freeform 4"/>
          <p:cNvSpPr/>
          <p:nvPr/>
        </p:nvSpPr>
        <p:spPr>
          <a:xfrm>
            <a:off x="7878209" y="2409610"/>
            <a:ext cx="4085191" cy="3245744"/>
          </a:xfrm>
          <a:custGeom>
            <a:avLst/>
            <a:gdLst/>
            <a:ahLst/>
            <a:cxnLst/>
            <a:rect l="l" t="t" r="r" b="b"/>
            <a:pathLst>
              <a:path w="4313791" h="2748291">
                <a:moveTo>
                  <a:pt x="0" y="0"/>
                </a:moveTo>
                <a:lnTo>
                  <a:pt x="4313791" y="0"/>
                </a:lnTo>
                <a:lnTo>
                  <a:pt x="4313791" y="2748291"/>
                </a:lnTo>
                <a:lnTo>
                  <a:pt x="0" y="27482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2263"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5" name="TextBox 5"/>
          <p:cNvSpPr txBox="1"/>
          <p:nvPr/>
        </p:nvSpPr>
        <p:spPr>
          <a:xfrm>
            <a:off x="1158240" y="1524000"/>
            <a:ext cx="6287252" cy="397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 b="1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FACTORES CRÍTICOS DE SUCESSO (FCS)</a:t>
            </a:r>
            <a:endParaRPr lang="en-US" sz="2400" b="1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58240" y="4631512"/>
            <a:ext cx="5790533" cy="1023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30"/>
              </a:lnSpc>
            </a:pP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C)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tos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(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sistemas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operacionais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de terminal) </a:t>
            </a:r>
            <a:endParaRPr lang="en-US" sz="1595" spc="3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 rtl="1">
              <a:lnSpc>
                <a:spcPts val="1730"/>
              </a:lnSpc>
            </a:pPr>
            <a:endParaRPr lang="en-US" sz="1595" spc="3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1730"/>
              </a:lnSpc>
            </a:pP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3.Aumento da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capacitação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interna dos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colaboradores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da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área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comercial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dos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portos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senhorios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no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dominiodas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operações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portuárias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; </a:t>
            </a:r>
            <a:endParaRPr lang="en-US" sz="1595" spc="3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58240" y="2367734"/>
            <a:ext cx="6078122" cy="2156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30"/>
              </a:lnSpc>
            </a:pP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1.Compromisso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assumido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entre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concedente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e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concessionários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nos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contratos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de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concessão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sob forma de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caução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sobre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equipamentos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com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enfoque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na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tecnologia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;</a:t>
            </a:r>
            <a:endParaRPr lang="en-US" sz="1595" spc="3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 rtl="1">
              <a:lnSpc>
                <a:spcPts val="1730"/>
              </a:lnSpc>
            </a:pPr>
            <a:endParaRPr lang="en-US" sz="1595" spc="3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1730"/>
              </a:lnSpc>
            </a:pP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2.Aumento da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capacitação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técnica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interna dos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colaboradores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das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autoridades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portuárias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nomeadamente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nos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domínios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das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seguintes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5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tecnologias</a:t>
            </a:r>
            <a:r>
              <a:rPr lang="en-US" sz="15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:</a:t>
            </a:r>
            <a:endParaRPr lang="en-US" sz="1595" spc="3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 rtl="1">
              <a:lnSpc>
                <a:spcPts val="1730"/>
              </a:lnSpc>
            </a:pPr>
            <a:endParaRPr lang="en-US" sz="1595" spc="3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1730"/>
              </a:lnSpc>
            </a:pPr>
            <a:r>
              <a:rPr lang="en-US" sz="1595" spc="4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A) blockchain</a:t>
            </a:r>
            <a:endParaRPr lang="en-US" sz="1595" spc="4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1730"/>
              </a:lnSpc>
            </a:pPr>
            <a:r>
              <a:rPr lang="en-US" sz="1595" spc="4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B) </a:t>
            </a:r>
            <a:r>
              <a:rPr lang="en-US" sz="1595" spc="4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iot</a:t>
            </a:r>
            <a:r>
              <a:rPr lang="en-US" sz="1595" spc="4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(internet das </a:t>
            </a:r>
            <a:r>
              <a:rPr lang="en-US" sz="1595" spc="4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coisas</a:t>
            </a:r>
            <a:r>
              <a:rPr lang="en-US" sz="1595" spc="4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)</a:t>
            </a:r>
            <a:endParaRPr lang="en-US" sz="1595" spc="4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4" name="Freeform 4"/>
          <p:cNvSpPr/>
          <p:nvPr/>
        </p:nvSpPr>
        <p:spPr>
          <a:xfrm>
            <a:off x="466183" y="2736485"/>
            <a:ext cx="10820400" cy="2164080"/>
          </a:xfrm>
          <a:custGeom>
            <a:avLst/>
            <a:gdLst/>
            <a:ahLst/>
            <a:cxnLst/>
            <a:rect l="l" t="t" r="r" b="b"/>
            <a:pathLst>
              <a:path w="10820400" h="2164080">
                <a:moveTo>
                  <a:pt x="0" y="0"/>
                </a:moveTo>
                <a:lnTo>
                  <a:pt x="10820400" y="0"/>
                </a:lnTo>
                <a:lnTo>
                  <a:pt x="10820400" y="2164080"/>
                </a:lnTo>
                <a:lnTo>
                  <a:pt x="0" y="21640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5" name="TextBox 5"/>
          <p:cNvSpPr txBox="1"/>
          <p:nvPr/>
        </p:nvSpPr>
        <p:spPr>
          <a:xfrm>
            <a:off x="4108237" y="2128759"/>
            <a:ext cx="3745574" cy="424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5"/>
              </a:lnSpc>
            </a:pPr>
            <a:r>
              <a:rPr lang="en-US" sz="2400" b="1">
                <a:solidFill>
                  <a:srgbClr val="27437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FIM DA PRIMEIRA PARTE</a:t>
            </a:r>
            <a:endParaRPr lang="en-US" sz="2400" b="1">
              <a:solidFill>
                <a:srgbClr val="274370"/>
              </a:solidFill>
              <a:latin typeface="Helvetica Bold" panose="020B0704020202030204"/>
              <a:ea typeface="Helvetica Bold" panose="020B0704020202030204"/>
              <a:cs typeface="Helvetica Bold" panose="020B0704020202030204"/>
              <a:sym typeface="Helvetica Bold" panose="020B0704020202030204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29640" y="2982773"/>
            <a:ext cx="6104296" cy="956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5"/>
              </a:lnSpc>
            </a:pPr>
            <a:r>
              <a:rPr lang="en-US" sz="549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•NGA SAKIDILA !!!</a:t>
            </a:r>
            <a:endParaRPr lang="en-US" sz="549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29640" y="3863359"/>
            <a:ext cx="249288" cy="956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5"/>
              </a:lnSpc>
            </a:pPr>
            <a:r>
              <a:rPr lang="en-US" sz="55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550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73785" y="3863359"/>
            <a:ext cx="4826289" cy="956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5"/>
              </a:lnSpc>
            </a:pPr>
            <a:r>
              <a:rPr lang="en-US" sz="550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OBRIGADO !!!</a:t>
            </a:r>
            <a:endParaRPr lang="en-US" sz="550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924710" y="1843078"/>
            <a:ext cx="3497580" cy="349758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33203" y="0"/>
                  </a:moveTo>
                  <a:lnTo>
                    <a:pt x="779597" y="0"/>
                  </a:lnTo>
                  <a:cubicBezTo>
                    <a:pt x="788403" y="0"/>
                    <a:pt x="796849" y="3498"/>
                    <a:pt x="803075" y="9725"/>
                  </a:cubicBezTo>
                  <a:cubicBezTo>
                    <a:pt x="809302" y="15952"/>
                    <a:pt x="812800" y="24397"/>
                    <a:pt x="812800" y="33203"/>
                  </a:cubicBezTo>
                  <a:lnTo>
                    <a:pt x="812800" y="779597"/>
                  </a:lnTo>
                  <a:cubicBezTo>
                    <a:pt x="812800" y="788403"/>
                    <a:pt x="809302" y="796849"/>
                    <a:pt x="803075" y="803075"/>
                  </a:cubicBezTo>
                  <a:cubicBezTo>
                    <a:pt x="796849" y="809302"/>
                    <a:pt x="788403" y="812800"/>
                    <a:pt x="779597" y="812800"/>
                  </a:cubicBezTo>
                  <a:lnTo>
                    <a:pt x="33203" y="812800"/>
                  </a:lnTo>
                  <a:cubicBezTo>
                    <a:pt x="24397" y="812800"/>
                    <a:pt x="15952" y="809302"/>
                    <a:pt x="9725" y="803075"/>
                  </a:cubicBezTo>
                  <a:cubicBezTo>
                    <a:pt x="3498" y="796849"/>
                    <a:pt x="0" y="788403"/>
                    <a:pt x="0" y="779597"/>
                  </a:cubicBezTo>
                  <a:lnTo>
                    <a:pt x="0" y="33203"/>
                  </a:lnTo>
                  <a:cubicBezTo>
                    <a:pt x="0" y="24397"/>
                    <a:pt x="3498" y="15952"/>
                    <a:pt x="9725" y="9725"/>
                  </a:cubicBezTo>
                  <a:cubicBezTo>
                    <a:pt x="15952" y="3498"/>
                    <a:pt x="24397" y="0"/>
                    <a:pt x="33203" y="0"/>
                  </a:cubicBezTo>
                  <a:close/>
                </a:path>
              </a:pathLst>
            </a:custGeom>
            <a:blipFill>
              <a:blip r:embed="rId2"/>
              <a:stretch>
                <a:fillRect l="-39130" r="-39130"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05866" y="1433761"/>
            <a:ext cx="1615508" cy="481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0"/>
              </a:lnSpc>
            </a:pPr>
            <a:r>
              <a:rPr lang="en-US" sz="2645" b="1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SUMÁRIO</a:t>
            </a:r>
            <a:endParaRPr lang="en-US" sz="2645" b="1">
              <a:solidFill>
                <a:srgbClr val="000000"/>
              </a:solidFill>
              <a:latin typeface="Helvetica Bold" panose="020B0704020202030204"/>
              <a:ea typeface="Helvetica Bold" panose="020B0704020202030204"/>
              <a:cs typeface="Helvetica Bold" panose="020B0704020202030204"/>
              <a:sym typeface="Helvetica Bold" panose="020B070402020203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05866" y="2143973"/>
            <a:ext cx="63656" cy="25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405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05866" y="2634701"/>
            <a:ext cx="63656" cy="25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405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05866" y="3613366"/>
            <a:ext cx="63656" cy="25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405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05866" y="4104094"/>
            <a:ext cx="63656" cy="25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405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05866" y="5082759"/>
            <a:ext cx="63656" cy="25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405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134466" y="2153498"/>
            <a:ext cx="1304039" cy="248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1.OBJECTIVOS</a:t>
            </a:r>
            <a:endParaRPr lang="en-US" sz="140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134466" y="2644226"/>
            <a:ext cx="3943217" cy="248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2.CONCEITO DE ÓPTIMO.OPTIMIZAR O QUÊ?</a:t>
            </a:r>
            <a:endParaRPr lang="en-US" sz="140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134466" y="5092284"/>
            <a:ext cx="3962124" cy="248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b)MOMENTO 2 :TEMPO DE SERVIÇO NO CAIS</a:t>
            </a:r>
            <a:endParaRPr lang="en-US" sz="140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34466" y="3622891"/>
            <a:ext cx="4104351" cy="248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4.EFICIÊNCIA VERSUS ECONOMIA DE ESCALA</a:t>
            </a:r>
            <a:endParaRPr lang="en-US" sz="140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134466" y="4113619"/>
            <a:ext cx="5305996" cy="248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5.MOMENTO DE EFICIÊNCIA NAS OPERAÇÕES PORTUÁRIAS</a:t>
            </a:r>
            <a:endParaRPr lang="en-US" sz="140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05866" y="3123619"/>
            <a:ext cx="63760" cy="258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70"/>
              </a:lnSpc>
            </a:pPr>
            <a:r>
              <a:rPr lang="en-US" sz="1405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405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905866" y="4593012"/>
            <a:ext cx="63760" cy="258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70"/>
              </a:lnSpc>
            </a:pPr>
            <a:r>
              <a:rPr lang="en-US" sz="1405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405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134466" y="3133144"/>
            <a:ext cx="5847779" cy="248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70"/>
              </a:lnSpc>
            </a:pPr>
            <a:r>
              <a:rPr lang="en-US" sz="140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3.CONDIÇÕES QUE CONCORREM NA DETERMINAÇÃO DO ÓPTIMO</a:t>
            </a:r>
            <a:endParaRPr lang="en-US" sz="140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134466" y="4602537"/>
            <a:ext cx="5843407" cy="248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70"/>
              </a:lnSpc>
            </a:pPr>
            <a:r>
              <a:rPr lang="en-US" sz="140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a)MOMENTO 1: TEMPO DE ESPERA DO NAVIO NO FUNDEADOURO;</a:t>
            </a:r>
            <a:endParaRPr lang="en-US" sz="140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35729" y="3813210"/>
            <a:ext cx="10423080" cy="2161080"/>
            <a:chOff x="0" y="0"/>
            <a:chExt cx="2422212" cy="50221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22212" cy="502212"/>
            </a:xfrm>
            <a:custGeom>
              <a:avLst/>
              <a:gdLst/>
              <a:ahLst/>
              <a:cxnLst/>
              <a:rect l="l" t="t" r="r" b="b"/>
              <a:pathLst>
                <a:path w="2422212" h="502212">
                  <a:moveTo>
                    <a:pt x="0" y="0"/>
                  </a:moveTo>
                  <a:lnTo>
                    <a:pt x="2422212" y="0"/>
                  </a:lnTo>
                  <a:lnTo>
                    <a:pt x="2422212" y="502212"/>
                  </a:lnTo>
                  <a:lnTo>
                    <a:pt x="0" y="502212"/>
                  </a:lnTo>
                  <a:close/>
                </a:path>
              </a:pathLst>
            </a:custGeom>
            <a:blipFill>
              <a:blip r:embed="rId2"/>
              <a:stretch>
                <a:fillRect t="-128148" b="-177375"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29640" y="1399946"/>
            <a:ext cx="4039467" cy="426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SUMÁRIO (CONTINUAÇÃO)</a:t>
            </a:r>
            <a:endParaRPr lang="en-US" sz="240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29640" y="3136992"/>
            <a:ext cx="3333369" cy="233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6. FACTORES CRÍTICOS DE SUCESSO</a:t>
            </a:r>
            <a:endParaRPr lang="en-US" sz="1405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29640" y="2243671"/>
            <a:ext cx="7342908" cy="233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5c) MOMENTO 3: TEMPO MÉDIO DE PERMANÊNCIA NO PARQUE (CONTAINER YARD)</a:t>
            </a:r>
            <a:endParaRPr lang="en-US" sz="1405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77468" y="2689917"/>
            <a:ext cx="5590261" cy="233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70"/>
              </a:lnSpc>
            </a:pPr>
            <a:r>
              <a:rPr lang="en-US" sz="140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d) MOMENTO 4: TEMPO MÉDIO DE ATENDIMENTO NA PORTARIA</a:t>
            </a:r>
            <a:endParaRPr lang="en-US" sz="1405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469449" y="1729630"/>
            <a:ext cx="3937062" cy="4167267"/>
            <a:chOff x="0" y="0"/>
            <a:chExt cx="812800" cy="86032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60325"/>
            </a:xfrm>
            <a:custGeom>
              <a:avLst/>
              <a:gdLst/>
              <a:ahLst/>
              <a:cxnLst/>
              <a:rect l="l" t="t" r="r" b="b"/>
              <a:pathLst>
                <a:path w="812800" h="860325">
                  <a:moveTo>
                    <a:pt x="29496" y="0"/>
                  </a:moveTo>
                  <a:lnTo>
                    <a:pt x="783304" y="0"/>
                  </a:lnTo>
                  <a:cubicBezTo>
                    <a:pt x="799594" y="0"/>
                    <a:pt x="812800" y="13206"/>
                    <a:pt x="812800" y="29496"/>
                  </a:cubicBezTo>
                  <a:lnTo>
                    <a:pt x="812800" y="830829"/>
                  </a:lnTo>
                  <a:cubicBezTo>
                    <a:pt x="812800" y="847119"/>
                    <a:pt x="799594" y="860325"/>
                    <a:pt x="783304" y="860325"/>
                  </a:cubicBezTo>
                  <a:lnTo>
                    <a:pt x="29496" y="860325"/>
                  </a:lnTo>
                  <a:cubicBezTo>
                    <a:pt x="13206" y="860325"/>
                    <a:pt x="0" y="847119"/>
                    <a:pt x="0" y="830829"/>
                  </a:cubicBezTo>
                  <a:lnTo>
                    <a:pt x="0" y="29496"/>
                  </a:lnTo>
                  <a:cubicBezTo>
                    <a:pt x="0" y="13206"/>
                    <a:pt x="13206" y="0"/>
                    <a:pt x="29496" y="0"/>
                  </a:cubicBezTo>
                  <a:close/>
                </a:path>
              </a:pathLst>
            </a:custGeom>
            <a:blipFill>
              <a:blip r:embed="rId2"/>
              <a:stretch>
                <a:fillRect l="-44242" r="-44242"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82980" y="1364866"/>
            <a:ext cx="1968694" cy="426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5"/>
              </a:lnSpc>
            </a:pPr>
            <a:r>
              <a:rPr lang="en-US" sz="240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OBJECTIVOS</a:t>
            </a:r>
            <a:endParaRPr lang="en-US" sz="240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78064" y="4738886"/>
            <a:ext cx="6004970" cy="112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80"/>
              </a:lnSpc>
            </a:pP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3.</a:t>
            </a:r>
            <a:r>
              <a:rPr lang="en-US" sz="1295" b="1" dirty="0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Sublinhar a </a:t>
            </a:r>
            <a:r>
              <a:rPr lang="en-US" sz="1295" b="1" dirty="0" err="1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necessidade</a:t>
            </a: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das </a:t>
            </a:r>
            <a:r>
              <a:rPr lang="en-US" sz="12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autoridades</a:t>
            </a: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portuárias</a:t>
            </a: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exercerem</a:t>
            </a: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o </a:t>
            </a:r>
            <a:r>
              <a:rPr lang="en-US" sz="12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controlo</a:t>
            </a:r>
            <a:endParaRPr lang="en-US" sz="1295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just">
              <a:lnSpc>
                <a:spcPts val="1190"/>
              </a:lnSpc>
            </a:pP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de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todo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o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processo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operacional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na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qualidade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de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porto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senhorio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por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forma a</a:t>
            </a:r>
            <a:endParaRPr lang="en-US" sz="1295" spc="2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just">
              <a:lnSpc>
                <a:spcPts val="3180"/>
              </a:lnSpc>
            </a:pP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adoptar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politicas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de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competitividade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e de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sustentabilidade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assertivas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que</a:t>
            </a:r>
            <a:endParaRPr lang="en-US" sz="1295" spc="2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just">
              <a:lnSpc>
                <a:spcPts val="1195"/>
              </a:lnSpc>
            </a:pPr>
            <a:r>
              <a:rPr lang="en-US" sz="12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possam</a:t>
            </a: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influenciar</a:t>
            </a: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os </a:t>
            </a:r>
            <a:r>
              <a:rPr lang="en-US" sz="12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preços</a:t>
            </a: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na</a:t>
            </a: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economia</a:t>
            </a: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de mercado </a:t>
            </a:r>
            <a:r>
              <a:rPr lang="en-US" sz="12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nacional</a:t>
            </a: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;</a:t>
            </a:r>
            <a:endParaRPr lang="en-US" sz="1295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11631" y="1927612"/>
            <a:ext cx="6006074" cy="2528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85"/>
              </a:lnSpc>
            </a:pP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1.</a:t>
            </a:r>
            <a:r>
              <a:rPr lang="en-US" sz="1295" b="1" spc="3" dirty="0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Despertar a </a:t>
            </a:r>
            <a:r>
              <a:rPr lang="en-US" sz="1295" b="1" spc="3" dirty="0" err="1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necessidade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dos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nossos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portos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senhorios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e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seus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stakeholders de se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instalar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tecnologias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que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se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enquadrem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na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realidade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de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cada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porto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/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terminais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por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forma a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tornar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os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seus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serviços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mais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rápidos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,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eficientes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e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inteligentes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;</a:t>
            </a:r>
            <a:endParaRPr lang="en-US" sz="1295" spc="3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just">
              <a:lnSpc>
                <a:spcPts val="2185"/>
              </a:lnSpc>
            </a:pPr>
            <a:endParaRPr lang="en-US" sz="1295" spc="3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just">
              <a:lnSpc>
                <a:spcPts val="3240"/>
              </a:lnSpc>
            </a:pP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2.</a:t>
            </a:r>
            <a:r>
              <a:rPr lang="en-US" sz="1295" b="1" spc="3" dirty="0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Sublinhar a </a:t>
            </a:r>
            <a:r>
              <a:rPr lang="en-US" sz="1295" b="1" spc="3" dirty="0" err="1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importância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dos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portos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senhorios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monitorarem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3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em</a:t>
            </a:r>
            <a:r>
              <a:rPr lang="en-US" sz="1295" spc="3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tempo real</a:t>
            </a:r>
            <a:endParaRPr lang="en-US" sz="1295" spc="3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just">
              <a:lnSpc>
                <a:spcPts val="1125"/>
              </a:lnSpc>
            </a:pP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as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operações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portuárias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quer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no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cais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, no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parque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e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na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portaria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num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sistema</a:t>
            </a:r>
            <a:endParaRPr lang="en-US" sz="1295" spc="2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just">
              <a:lnSpc>
                <a:spcPts val="1125"/>
              </a:lnSpc>
            </a:pPr>
            <a:endParaRPr lang="en-US" sz="1295" spc="2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just">
              <a:lnSpc>
                <a:spcPts val="1125"/>
              </a:lnSpc>
            </a:pP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integrado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por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forma a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evitar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possíveis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fraudes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na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documentação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de </a:t>
            </a:r>
            <a:r>
              <a:rPr lang="en-US" sz="1295" spc="2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todos</a:t>
            </a:r>
            <a:r>
              <a:rPr lang="en-US" sz="1295" spc="2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os</a:t>
            </a:r>
            <a:endParaRPr lang="en-US" sz="1295" spc="2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just">
              <a:lnSpc>
                <a:spcPts val="1125"/>
              </a:lnSpc>
            </a:pPr>
            <a:endParaRPr lang="en-US" sz="1295" spc="2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just">
              <a:lnSpc>
                <a:spcPts val="1125"/>
              </a:lnSpc>
            </a:pP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stakeholders </a:t>
            </a:r>
            <a:r>
              <a:rPr lang="en-US" sz="12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na</a:t>
            </a: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cadeia</a:t>
            </a: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de </a:t>
            </a:r>
            <a:r>
              <a:rPr lang="en-US" sz="12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abastecimento</a:t>
            </a: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; (</a:t>
            </a:r>
            <a:r>
              <a:rPr lang="en-US" sz="12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blok</a:t>
            </a: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chain, </a:t>
            </a:r>
            <a:r>
              <a:rPr lang="en-US" sz="12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iot</a:t>
            </a: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)e </a:t>
            </a:r>
            <a:r>
              <a:rPr lang="en-US" sz="12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outras</a:t>
            </a: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tecnologias</a:t>
            </a: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;</a:t>
            </a:r>
            <a:endParaRPr lang="en-US" sz="1295" spc="2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4" name="Freeform 4"/>
          <p:cNvSpPr/>
          <p:nvPr/>
        </p:nvSpPr>
        <p:spPr>
          <a:xfrm>
            <a:off x="1029511" y="1600200"/>
            <a:ext cx="6438089" cy="4221500"/>
          </a:xfrm>
          <a:custGeom>
            <a:avLst/>
            <a:gdLst/>
            <a:ahLst/>
            <a:cxnLst/>
            <a:rect l="l" t="t" r="r" b="b"/>
            <a:pathLst>
              <a:path w="6626026" h="4329224">
                <a:moveTo>
                  <a:pt x="0" y="0"/>
                </a:moveTo>
                <a:lnTo>
                  <a:pt x="6626026" y="0"/>
                </a:lnTo>
                <a:lnTo>
                  <a:pt x="6626026" y="4329224"/>
                </a:lnTo>
                <a:lnTo>
                  <a:pt x="0" y="43292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5" name="Group 5"/>
          <p:cNvGrpSpPr/>
          <p:nvPr/>
        </p:nvGrpSpPr>
        <p:grpSpPr>
          <a:xfrm>
            <a:off x="7655537" y="1492476"/>
            <a:ext cx="3937062" cy="4167267"/>
            <a:chOff x="0" y="0"/>
            <a:chExt cx="812800" cy="8603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60325"/>
            </a:xfrm>
            <a:custGeom>
              <a:avLst/>
              <a:gdLst/>
              <a:ahLst/>
              <a:cxnLst/>
              <a:rect l="l" t="t" r="r" b="b"/>
              <a:pathLst>
                <a:path w="812800" h="860325">
                  <a:moveTo>
                    <a:pt x="29496" y="0"/>
                  </a:moveTo>
                  <a:lnTo>
                    <a:pt x="783304" y="0"/>
                  </a:lnTo>
                  <a:cubicBezTo>
                    <a:pt x="799594" y="0"/>
                    <a:pt x="812800" y="13206"/>
                    <a:pt x="812800" y="29496"/>
                  </a:cubicBezTo>
                  <a:lnTo>
                    <a:pt x="812800" y="830829"/>
                  </a:lnTo>
                  <a:cubicBezTo>
                    <a:pt x="812800" y="847119"/>
                    <a:pt x="799594" y="860325"/>
                    <a:pt x="783304" y="860325"/>
                  </a:cubicBezTo>
                  <a:lnTo>
                    <a:pt x="29496" y="860325"/>
                  </a:lnTo>
                  <a:cubicBezTo>
                    <a:pt x="13206" y="860325"/>
                    <a:pt x="0" y="847119"/>
                    <a:pt x="0" y="830829"/>
                  </a:cubicBezTo>
                  <a:lnTo>
                    <a:pt x="0" y="29496"/>
                  </a:lnTo>
                  <a:cubicBezTo>
                    <a:pt x="0" y="13206"/>
                    <a:pt x="13206" y="0"/>
                    <a:pt x="29496" y="0"/>
                  </a:cubicBezTo>
                  <a:close/>
                </a:path>
              </a:pathLst>
            </a:custGeom>
            <a:blipFill>
              <a:blip r:embed="rId3"/>
              <a:stretch>
                <a:fillRect l="-44242" r="-44242"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4" name="Freeform 4"/>
          <p:cNvSpPr/>
          <p:nvPr/>
        </p:nvSpPr>
        <p:spPr>
          <a:xfrm>
            <a:off x="685800" y="1281862"/>
            <a:ext cx="6845335" cy="4753949"/>
          </a:xfrm>
          <a:custGeom>
            <a:avLst/>
            <a:gdLst/>
            <a:ahLst/>
            <a:cxnLst/>
            <a:rect l="l" t="t" r="r" b="b"/>
            <a:pathLst>
              <a:path w="6845335" h="4753949">
                <a:moveTo>
                  <a:pt x="0" y="0"/>
                </a:moveTo>
                <a:lnTo>
                  <a:pt x="6845335" y="0"/>
                </a:lnTo>
                <a:lnTo>
                  <a:pt x="6845335" y="4753949"/>
                </a:lnTo>
                <a:lnTo>
                  <a:pt x="0" y="47539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5" name="Group 5"/>
          <p:cNvGrpSpPr/>
          <p:nvPr/>
        </p:nvGrpSpPr>
        <p:grpSpPr>
          <a:xfrm>
            <a:off x="7655537" y="1492476"/>
            <a:ext cx="3937062" cy="4167267"/>
            <a:chOff x="0" y="0"/>
            <a:chExt cx="812800" cy="8603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60325"/>
            </a:xfrm>
            <a:custGeom>
              <a:avLst/>
              <a:gdLst/>
              <a:ahLst/>
              <a:cxnLst/>
              <a:rect l="l" t="t" r="r" b="b"/>
              <a:pathLst>
                <a:path w="812800" h="860325">
                  <a:moveTo>
                    <a:pt x="29496" y="0"/>
                  </a:moveTo>
                  <a:lnTo>
                    <a:pt x="783304" y="0"/>
                  </a:lnTo>
                  <a:cubicBezTo>
                    <a:pt x="799594" y="0"/>
                    <a:pt x="812800" y="13206"/>
                    <a:pt x="812800" y="29496"/>
                  </a:cubicBezTo>
                  <a:lnTo>
                    <a:pt x="812800" y="830829"/>
                  </a:lnTo>
                  <a:cubicBezTo>
                    <a:pt x="812800" y="847119"/>
                    <a:pt x="799594" y="860325"/>
                    <a:pt x="783304" y="860325"/>
                  </a:cubicBezTo>
                  <a:lnTo>
                    <a:pt x="29496" y="860325"/>
                  </a:lnTo>
                  <a:cubicBezTo>
                    <a:pt x="13206" y="860325"/>
                    <a:pt x="0" y="847119"/>
                    <a:pt x="0" y="830829"/>
                  </a:cubicBezTo>
                  <a:lnTo>
                    <a:pt x="0" y="29496"/>
                  </a:lnTo>
                  <a:cubicBezTo>
                    <a:pt x="0" y="13206"/>
                    <a:pt x="13206" y="0"/>
                    <a:pt x="29496" y="0"/>
                  </a:cubicBezTo>
                  <a:close/>
                </a:path>
              </a:pathLst>
            </a:custGeom>
            <a:blipFill>
              <a:blip r:embed="rId3"/>
              <a:stretch>
                <a:fillRect l="-29584" r="-29584"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158240" y="1565681"/>
            <a:ext cx="7821054" cy="293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CONDIÇÕES QUE CONCORREM PARA A DETERMINAÇÃO DO ÓPTIMO</a:t>
            </a:r>
            <a:endParaRPr lang="en-US" sz="1800" b="1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39394" y="2242699"/>
            <a:ext cx="58760" cy="24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5"/>
              </a:lnSpc>
            </a:pPr>
            <a:r>
              <a:rPr lang="en-US" sz="1295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295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39394" y="2667895"/>
            <a:ext cx="58760" cy="24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5"/>
              </a:lnSpc>
            </a:pPr>
            <a:r>
              <a:rPr lang="en-US" sz="1295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295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39394" y="3389128"/>
            <a:ext cx="58760" cy="24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5"/>
              </a:lnSpc>
            </a:pPr>
            <a:r>
              <a:rPr lang="en-US" sz="1295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295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39394" y="5001778"/>
            <a:ext cx="58760" cy="24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5"/>
              </a:lnSpc>
            </a:pPr>
            <a:r>
              <a:rPr lang="en-US" sz="1295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•</a:t>
            </a:r>
            <a:endParaRPr lang="en-US" sz="1295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67994" y="2242699"/>
            <a:ext cx="2726846" cy="24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5"/>
              </a:lnSpc>
            </a:pP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1.Estabelecimento da </a:t>
            </a:r>
            <a:r>
              <a:rPr lang="en-US" sz="12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função</a:t>
            </a:r>
            <a:r>
              <a:rPr lang="en-US" sz="1295" dirty="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</a:t>
            </a:r>
            <a:r>
              <a:rPr lang="en-US" sz="1295" dirty="0" err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critério</a:t>
            </a:r>
            <a:endParaRPr lang="en-US" sz="1295" dirty="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67994" y="2620270"/>
            <a:ext cx="6204156" cy="586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295" spc="2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Isto é decidir qual será o objectivo da acção ou da operação se é para</a:t>
            </a:r>
            <a:r>
              <a:rPr lang="en-US" sz="1295" b="1" spc="2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 maximizar </a:t>
            </a:r>
            <a:r>
              <a:rPr lang="en-US" sz="1295" spc="2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ou</a:t>
            </a:r>
            <a:r>
              <a:rPr lang="en-US" sz="1295" b="1" spc="2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 minimizar</a:t>
            </a:r>
            <a:endParaRPr lang="en-US" sz="1295" b="1" spc="2">
              <a:solidFill>
                <a:srgbClr val="000000"/>
              </a:solidFill>
              <a:latin typeface="Helvetica Bold" panose="020B0704020202030204"/>
              <a:ea typeface="Helvetica Bold" panose="020B0704020202030204"/>
              <a:cs typeface="Helvetica Bold" panose="020B0704020202030204"/>
              <a:sym typeface="Helvetica Bold" panose="020B070402020203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67994" y="3341503"/>
            <a:ext cx="6204404" cy="1478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40"/>
              </a:lnSpc>
            </a:pPr>
            <a:r>
              <a:rPr lang="en-US" sz="1295" spc="3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Nos nossos portos em termos de manuseamento de cargas a função critério seria o de maximizar as cargas e descargas bem como o numero de navios a serem servidos no cais num determinado intervalo de tempo(365 d) ou ainda pela extração de carga do parque ou número de camiões entrados ou saídos na portaria(gate in /gate out)</a:t>
            </a:r>
            <a:endParaRPr lang="en-US" sz="1295" spc="3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167994" y="4954153"/>
            <a:ext cx="6204414" cy="883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40"/>
              </a:lnSpc>
            </a:pPr>
            <a:r>
              <a:rPr lang="en-US" sz="1295" spc="2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2.As restrições (ou limites) existentes no meio ou ambiente operacional que de certa forma condicionam o alcance do objectivo pretendido e que podem ser expressos por</a:t>
            </a:r>
            <a:r>
              <a:rPr lang="en-US" sz="1295" b="1" spc="2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 maior que</a:t>
            </a:r>
            <a:r>
              <a:rPr lang="en-US" sz="1295" spc="2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(</a:t>
            </a:r>
            <a:r>
              <a:rPr lang="en-US" sz="1295" b="1" spc="2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&gt;</a:t>
            </a:r>
            <a:r>
              <a:rPr lang="en-US" sz="1295" spc="2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) ou</a:t>
            </a:r>
            <a:r>
              <a:rPr lang="en-US" sz="1295" b="1" spc="2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 menor que</a:t>
            </a:r>
            <a:r>
              <a:rPr lang="en-US" sz="1295" spc="2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(</a:t>
            </a:r>
            <a:r>
              <a:rPr lang="en-US" sz="1295" b="1" spc="2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&lt;</a:t>
            </a:r>
            <a:r>
              <a:rPr lang="en-US" sz="1295" spc="2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) ou ainda</a:t>
            </a:r>
            <a:r>
              <a:rPr lang="en-US" sz="1295" b="1" spc="2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 igual à</a:t>
            </a:r>
            <a:r>
              <a:rPr lang="en-US" sz="1295" spc="2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 (</a:t>
            </a:r>
            <a:r>
              <a:rPr lang="en-US" sz="1295" b="1" spc="2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=</a:t>
            </a:r>
            <a:r>
              <a:rPr lang="en-US" sz="1295" spc="2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)</a:t>
            </a:r>
            <a:endParaRPr lang="en-US" sz="1295" spc="2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7886164" y="2290324"/>
            <a:ext cx="3351595" cy="3547567"/>
            <a:chOff x="0" y="0"/>
            <a:chExt cx="812800" cy="86032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60325"/>
            </a:xfrm>
            <a:custGeom>
              <a:avLst/>
              <a:gdLst/>
              <a:ahLst/>
              <a:cxnLst/>
              <a:rect l="l" t="t" r="r" b="b"/>
              <a:pathLst>
                <a:path w="812800" h="860325">
                  <a:moveTo>
                    <a:pt x="34649" y="0"/>
                  </a:moveTo>
                  <a:lnTo>
                    <a:pt x="778151" y="0"/>
                  </a:lnTo>
                  <a:cubicBezTo>
                    <a:pt x="797287" y="0"/>
                    <a:pt x="812800" y="15513"/>
                    <a:pt x="812800" y="34649"/>
                  </a:cubicBezTo>
                  <a:lnTo>
                    <a:pt x="812800" y="825677"/>
                  </a:lnTo>
                  <a:cubicBezTo>
                    <a:pt x="812800" y="844813"/>
                    <a:pt x="797287" y="860325"/>
                    <a:pt x="778151" y="860325"/>
                  </a:cubicBezTo>
                  <a:lnTo>
                    <a:pt x="34649" y="860325"/>
                  </a:lnTo>
                  <a:cubicBezTo>
                    <a:pt x="25459" y="860325"/>
                    <a:pt x="16646" y="856675"/>
                    <a:pt x="10148" y="850177"/>
                  </a:cubicBezTo>
                  <a:cubicBezTo>
                    <a:pt x="3650" y="843679"/>
                    <a:pt x="0" y="834866"/>
                    <a:pt x="0" y="825677"/>
                  </a:cubicBezTo>
                  <a:lnTo>
                    <a:pt x="0" y="34649"/>
                  </a:lnTo>
                  <a:cubicBezTo>
                    <a:pt x="0" y="15513"/>
                    <a:pt x="15513" y="0"/>
                    <a:pt x="34649" y="0"/>
                  </a:cubicBezTo>
                  <a:close/>
                </a:path>
              </a:pathLst>
            </a:custGeom>
            <a:blipFill>
              <a:blip r:embed="rId2"/>
              <a:stretch>
                <a:fillRect l="-29584" r="-29584"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4" name="Freeform 4"/>
          <p:cNvSpPr/>
          <p:nvPr/>
        </p:nvSpPr>
        <p:spPr>
          <a:xfrm>
            <a:off x="935574" y="2098643"/>
            <a:ext cx="9364647" cy="3759089"/>
          </a:xfrm>
          <a:custGeom>
            <a:avLst/>
            <a:gdLst/>
            <a:ahLst/>
            <a:cxnLst/>
            <a:rect l="l" t="t" r="r" b="b"/>
            <a:pathLst>
              <a:path w="9364647" h="3759089">
                <a:moveTo>
                  <a:pt x="0" y="0"/>
                </a:moveTo>
                <a:lnTo>
                  <a:pt x="9364647" y="0"/>
                </a:lnTo>
                <a:lnTo>
                  <a:pt x="9364647" y="3759089"/>
                </a:lnTo>
                <a:lnTo>
                  <a:pt x="0" y="37590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5" name="TextBox 5"/>
          <p:cNvSpPr txBox="1"/>
          <p:nvPr/>
        </p:nvSpPr>
        <p:spPr>
          <a:xfrm>
            <a:off x="3161662" y="1399946"/>
            <a:ext cx="5996873" cy="426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EFICIÊNCIA VS. ECONOMIA DE ESCALA</a:t>
            </a:r>
            <a:endParaRPr lang="en-US" sz="240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2140553"/>
            <a:ext cx="5959878" cy="246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5"/>
              </a:lnSpc>
            </a:pPr>
            <a:r>
              <a:rPr lang="en-US" sz="1295">
                <a:solidFill>
                  <a:srgbClr val="000000"/>
                </a:solidFill>
                <a:latin typeface="Calibri (MS)" panose="020F0502020204030204"/>
                <a:ea typeface="Calibri (MS)" panose="020F0502020204030204"/>
                <a:cs typeface="Calibri (MS)" panose="020F0502020204030204"/>
                <a:sym typeface="Calibri (MS)" panose="020F0502020204030204"/>
              </a:rPr>
              <a:t>AS FÓRMULAS DA EFICIÊNCIA E DAS ECONOMIAS DE ESCALA SÃO AS SEGUINTES:</a:t>
            </a:r>
            <a:endParaRPr lang="en-US" sz="1295">
              <a:solidFill>
                <a:srgbClr val="000000"/>
              </a:solidFill>
              <a:latin typeface="Calibri (MS)" panose="020F0502020204030204"/>
              <a:ea typeface="Calibri (MS)" panose="020F0502020204030204"/>
              <a:cs typeface="Calibri (MS)" panose="020F0502020204030204"/>
              <a:sym typeface="Calibri (MS)" panose="020F050202020403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896151" y="2565321"/>
            <a:ext cx="1931689" cy="246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5"/>
              </a:lnSpc>
            </a:pPr>
            <a:r>
              <a:rPr lang="en-US" sz="1295">
                <a:solidFill>
                  <a:srgbClr val="000000"/>
                </a:solidFill>
                <a:latin typeface="Calibri (MS)" panose="020F0502020204030204"/>
                <a:ea typeface="Calibri (MS)" panose="020F0502020204030204"/>
                <a:cs typeface="Calibri (MS)" panose="020F0502020204030204"/>
                <a:sym typeface="Calibri (MS)" panose="020F0502020204030204"/>
              </a:rPr>
              <a:t>SAÍDAS (OUTPUTS)</a:t>
            </a:r>
            <a:r>
              <a:rPr lang="en-US" sz="1295" b="1">
                <a:solidFill>
                  <a:srgbClr val="000000"/>
                </a:solidFill>
                <a:latin typeface="Calibri (MS) Bold" panose="020F0702030404030204"/>
                <a:ea typeface="Calibri (MS) Bold" panose="020F0702030404030204"/>
                <a:cs typeface="Calibri (MS) Bold" panose="020F0702030404030204"/>
                <a:sym typeface="Calibri (MS) Bold" panose="020F0702030404030204"/>
              </a:rPr>
              <a:t>(MAX)</a:t>
            </a:r>
            <a:endParaRPr lang="en-US" sz="1295" b="1">
              <a:solidFill>
                <a:srgbClr val="000000"/>
              </a:solidFill>
              <a:latin typeface="Calibri (MS) Bold" panose="020F0702030404030204"/>
              <a:ea typeface="Calibri (MS) Bold" panose="020F0702030404030204"/>
              <a:cs typeface="Calibri (MS) Bold" panose="020F0702030404030204"/>
              <a:sym typeface="Calibri (MS) Bold" panose="020F070203040403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742964" y="2565321"/>
            <a:ext cx="2008003" cy="246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5"/>
              </a:lnSpc>
            </a:pPr>
            <a:r>
              <a:rPr lang="en-US" sz="1295">
                <a:solidFill>
                  <a:srgbClr val="000000"/>
                </a:solidFill>
                <a:latin typeface="Calibri (MS)" panose="020F0502020204030204"/>
                <a:ea typeface="Calibri (MS)" panose="020F0502020204030204"/>
                <a:cs typeface="Calibri (MS)" panose="020F0502020204030204"/>
                <a:sym typeface="Calibri (MS)" panose="020F0502020204030204"/>
              </a:rPr>
              <a:t>CUSTO TOTAL DAS CARGAS</a:t>
            </a:r>
            <a:endParaRPr lang="en-US" sz="1295">
              <a:solidFill>
                <a:srgbClr val="000000"/>
              </a:solidFill>
              <a:latin typeface="Calibri (MS)" panose="020F0502020204030204"/>
              <a:ea typeface="Calibri (MS)" panose="020F0502020204030204"/>
              <a:cs typeface="Calibri (MS)" panose="020F0502020204030204"/>
              <a:sym typeface="Calibri (MS)" panose="020F050202020403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878326" y="2565321"/>
            <a:ext cx="434311" cy="246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5"/>
              </a:lnSpc>
            </a:pPr>
            <a:r>
              <a:rPr lang="en-US" sz="1295" b="1">
                <a:solidFill>
                  <a:srgbClr val="000000"/>
                </a:solidFill>
                <a:latin typeface="Calibri (MS) Bold" panose="020F0702030404030204"/>
                <a:ea typeface="Calibri (MS) Bold" panose="020F0702030404030204"/>
                <a:cs typeface="Calibri (MS) Bold" panose="020F0702030404030204"/>
                <a:sym typeface="Calibri (MS) Bold" panose="020F0702030404030204"/>
              </a:rPr>
              <a:t>(MIN)</a:t>
            </a:r>
            <a:endParaRPr lang="en-US" sz="1295" b="1">
              <a:solidFill>
                <a:srgbClr val="000000"/>
              </a:solidFill>
              <a:latin typeface="Calibri (MS) Bold" panose="020F0702030404030204"/>
              <a:ea typeface="Calibri (MS) Bold" panose="020F0702030404030204"/>
              <a:cs typeface="Calibri (MS) Bold" panose="020F0702030404030204"/>
              <a:sym typeface="Calibri (MS) Bold" panose="020F070203040403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031523" y="2777776"/>
            <a:ext cx="591502" cy="246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5"/>
              </a:lnSpc>
            </a:pPr>
            <a:r>
              <a:rPr lang="en-US" sz="1295" b="1">
                <a:solidFill>
                  <a:srgbClr val="000000"/>
                </a:solidFill>
                <a:latin typeface="Calibri (MS) Bold" panose="020F0702030404030204"/>
                <a:ea typeface="Calibri (MS) Bold" panose="020F0702030404030204"/>
                <a:cs typeface="Calibri (MS) Bold" panose="020F0702030404030204"/>
                <a:sym typeface="Calibri (MS) Bold" panose="020F0702030404030204"/>
              </a:rPr>
              <a:t>VERSUS</a:t>
            </a:r>
            <a:endParaRPr lang="en-US" sz="1295" b="1">
              <a:solidFill>
                <a:srgbClr val="000000"/>
              </a:solidFill>
              <a:latin typeface="Calibri (MS) Bold" panose="020F0702030404030204"/>
              <a:ea typeface="Calibri (MS) Bold" panose="020F0702030404030204"/>
              <a:cs typeface="Calibri (MS) Bold" panose="020F0702030404030204"/>
              <a:sym typeface="Calibri (MS) Bold" panose="020F0702030404030204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835314" y="2796826"/>
            <a:ext cx="1317107" cy="659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90"/>
              </a:lnSpc>
            </a:pPr>
            <a:r>
              <a:rPr lang="en-US" sz="1295">
                <a:solidFill>
                  <a:srgbClr val="000000"/>
                </a:solidFill>
                <a:latin typeface="Calibri (MS)" panose="020F0502020204030204"/>
                <a:ea typeface="Calibri (MS)" panose="020F0502020204030204"/>
                <a:cs typeface="Calibri (MS)" panose="020F0502020204030204"/>
                <a:sym typeface="Calibri (MS)" panose="020F0502020204030204"/>
              </a:rPr>
              <a:t>CUSTOS MÉDIOS POR UNIDADE </a:t>
            </a:r>
            <a:r>
              <a:rPr lang="en-US" sz="1295" b="1">
                <a:solidFill>
                  <a:srgbClr val="000000"/>
                </a:solidFill>
                <a:latin typeface="Calibri (MS) Bold" panose="020F0702030404030204"/>
                <a:ea typeface="Calibri (MS) Bold" panose="020F0702030404030204"/>
                <a:cs typeface="Calibri (MS) Bold" panose="020F0702030404030204"/>
                <a:sym typeface="Calibri (MS) Bold" panose="020F0702030404030204"/>
              </a:rPr>
              <a:t>(MIN)</a:t>
            </a:r>
            <a:endParaRPr lang="en-US" sz="1295" b="1">
              <a:solidFill>
                <a:srgbClr val="000000"/>
              </a:solidFill>
              <a:latin typeface="Calibri (MS) Bold" panose="020F0702030404030204"/>
              <a:ea typeface="Calibri (MS) Bold" panose="020F0702030404030204"/>
              <a:cs typeface="Calibri (MS) Bold" panose="020F0702030404030204"/>
              <a:sym typeface="Calibri (MS) Bold" panose="020F0702030404030204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896151" y="3209658"/>
            <a:ext cx="1886255" cy="246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5"/>
              </a:lnSpc>
            </a:pPr>
            <a:r>
              <a:rPr lang="en-US" sz="1295">
                <a:solidFill>
                  <a:srgbClr val="000000"/>
                </a:solidFill>
                <a:latin typeface="Calibri (MS)" panose="020F0502020204030204"/>
                <a:ea typeface="Calibri (MS)" panose="020F0502020204030204"/>
                <a:cs typeface="Calibri (MS)" panose="020F0502020204030204"/>
                <a:sym typeface="Calibri (MS)" panose="020F0502020204030204"/>
              </a:rPr>
              <a:t>ENTRADAS (INPUTS</a:t>
            </a:r>
            <a:r>
              <a:rPr lang="en-US" sz="1295" b="1">
                <a:solidFill>
                  <a:srgbClr val="000000"/>
                </a:solidFill>
                <a:latin typeface="Calibri (MS) Bold" panose="020F0702030404030204"/>
                <a:ea typeface="Calibri (MS) Bold" panose="020F0702030404030204"/>
                <a:cs typeface="Calibri (MS) Bold" panose="020F0702030404030204"/>
                <a:sym typeface="Calibri (MS) Bold" panose="020F0702030404030204"/>
              </a:rPr>
              <a:t>(MIN)</a:t>
            </a:r>
            <a:endParaRPr lang="en-US" sz="1295" b="1">
              <a:solidFill>
                <a:srgbClr val="000000"/>
              </a:solidFill>
              <a:latin typeface="Calibri (MS) Bold" panose="020F0702030404030204"/>
              <a:ea typeface="Calibri (MS) Bold" panose="020F0702030404030204"/>
              <a:cs typeface="Calibri (MS) Bold" panose="020F0702030404030204"/>
              <a:sym typeface="Calibri (MS) Bold" panose="020F0702030404030204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742964" y="3209658"/>
            <a:ext cx="2664200" cy="246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5"/>
              </a:lnSpc>
            </a:pPr>
            <a:r>
              <a:rPr lang="en-US" sz="1295">
                <a:solidFill>
                  <a:srgbClr val="000000"/>
                </a:solidFill>
                <a:latin typeface="Calibri (MS)" panose="020F0502020204030204"/>
                <a:ea typeface="Calibri (MS)" panose="020F0502020204030204"/>
                <a:cs typeface="Calibri (MS)" panose="020F0502020204030204"/>
                <a:sym typeface="Calibri (MS)" panose="020F0502020204030204"/>
              </a:rPr>
              <a:t>TOTAL DE UNIDADES MANUSEADAS</a:t>
            </a:r>
            <a:endParaRPr lang="en-US" sz="1295">
              <a:solidFill>
                <a:srgbClr val="000000"/>
              </a:solidFill>
              <a:latin typeface="Calibri (MS)" panose="020F0502020204030204"/>
              <a:ea typeface="Calibri (MS)" panose="020F0502020204030204"/>
              <a:cs typeface="Calibri (MS)" panose="020F0502020204030204"/>
              <a:sym typeface="Calibri (MS)" panose="020F0502020204030204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454853" y="3422113"/>
            <a:ext cx="479746" cy="246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5"/>
              </a:lnSpc>
            </a:pPr>
            <a:r>
              <a:rPr lang="en-US" sz="1295" b="1">
                <a:solidFill>
                  <a:srgbClr val="000000"/>
                </a:solidFill>
                <a:latin typeface="Calibri (MS) Bold" panose="020F0702030404030204"/>
                <a:ea typeface="Calibri (MS) Bold" panose="020F0702030404030204"/>
                <a:cs typeface="Calibri (MS) Bold" panose="020F0702030404030204"/>
                <a:sym typeface="Calibri (MS) Bold" panose="020F0702030404030204"/>
              </a:rPr>
              <a:t>(MAX)</a:t>
            </a:r>
            <a:endParaRPr lang="en-US" sz="1295" b="1">
              <a:solidFill>
                <a:srgbClr val="000000"/>
              </a:solidFill>
              <a:latin typeface="Calibri (MS) Bold" panose="020F0702030404030204"/>
              <a:ea typeface="Calibri (MS) Bold" panose="020F0702030404030204"/>
              <a:cs typeface="Calibri (MS) Bold" panose="020F0702030404030204"/>
              <a:sym typeface="Calibri (MS) Bold" panose="020F0702030404030204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28700" y="3653476"/>
            <a:ext cx="7188117" cy="864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5"/>
              </a:lnSpc>
            </a:pPr>
            <a:r>
              <a:rPr lang="en-US" sz="1295" spc="12">
                <a:solidFill>
                  <a:srgbClr val="000000"/>
                </a:solidFill>
                <a:latin typeface="Calibri (MS)" panose="020F0502020204030204"/>
                <a:ea typeface="Calibri (MS)" panose="020F0502020204030204"/>
                <a:cs typeface="Calibri (MS)" panose="020F0502020204030204"/>
                <a:sym typeface="Calibri (MS)" panose="020F0502020204030204"/>
              </a:rPr>
              <a:t>DONDE:</a:t>
            </a:r>
            <a:endParaRPr lang="en-US" sz="1295" spc="12">
              <a:solidFill>
                <a:srgbClr val="000000"/>
              </a:solidFill>
              <a:latin typeface="Calibri (MS)" panose="020F0502020204030204"/>
              <a:ea typeface="Calibri (MS)" panose="020F0502020204030204"/>
              <a:cs typeface="Calibri (MS)" panose="020F0502020204030204"/>
              <a:sym typeface="Calibri (MS)" panose="020F0502020204030204"/>
            </a:endParaRPr>
          </a:p>
          <a:p>
            <a:pPr algn="l">
              <a:lnSpc>
                <a:spcPts val="1675"/>
              </a:lnSpc>
            </a:pPr>
            <a:r>
              <a:rPr lang="en-US" sz="1295" spc="12">
                <a:solidFill>
                  <a:srgbClr val="000000"/>
                </a:solidFill>
                <a:latin typeface="Calibri (MS)" panose="020F0502020204030204"/>
                <a:ea typeface="Calibri (MS)" panose="020F0502020204030204"/>
                <a:cs typeface="Calibri (MS)" panose="020F0502020204030204"/>
                <a:sym typeface="Calibri (MS)" panose="020F0502020204030204"/>
              </a:rPr>
              <a:t>AS SAÍDAS REPRESENTAM A CARGA MANUSEADA</a:t>
            </a:r>
            <a:endParaRPr lang="en-US" sz="1295" spc="12">
              <a:solidFill>
                <a:srgbClr val="000000"/>
              </a:solidFill>
              <a:latin typeface="Calibri (MS)" panose="020F0502020204030204"/>
              <a:ea typeface="Calibri (MS)" panose="020F0502020204030204"/>
              <a:cs typeface="Calibri (MS)" panose="020F0502020204030204"/>
              <a:sym typeface="Calibri (MS)" panose="020F0502020204030204"/>
            </a:endParaRPr>
          </a:p>
          <a:p>
            <a:pPr algn="l">
              <a:lnSpc>
                <a:spcPts val="1675"/>
              </a:lnSpc>
            </a:pPr>
            <a:r>
              <a:rPr lang="en-US" sz="1295" spc="12">
                <a:solidFill>
                  <a:srgbClr val="000000"/>
                </a:solidFill>
                <a:latin typeface="Calibri (MS)" panose="020F0502020204030204"/>
                <a:ea typeface="Calibri (MS)" panose="020F0502020204030204"/>
                <a:cs typeface="Calibri (MS)" panose="020F0502020204030204"/>
                <a:sym typeface="Calibri (MS)" panose="020F0502020204030204"/>
              </a:rPr>
              <a:t>AS ENTRADAS REPRESENTAM OS CUSTOS DOS RECURSOS UTILIZADOS NA OPERAÇÃO DE CARGA/ DESCARGA POR EX: ENERGIA, MAO DE OBRA, MÁQUINAS, ETC</a:t>
            </a:r>
            <a:endParaRPr lang="en-US" sz="1295" spc="12">
              <a:solidFill>
                <a:srgbClr val="000000"/>
              </a:solidFill>
              <a:latin typeface="Calibri (MS)" panose="020F0502020204030204"/>
              <a:ea typeface="Calibri (MS)" panose="020F0502020204030204"/>
              <a:cs typeface="Calibri (MS)" panose="020F0502020204030204"/>
              <a:sym typeface="Calibri (MS)" panose="020F0502020204030204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28700" y="4706245"/>
            <a:ext cx="9323356" cy="456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25"/>
              </a:lnSpc>
            </a:pPr>
            <a:r>
              <a:rPr lang="en-US" sz="1295">
                <a:solidFill>
                  <a:srgbClr val="000000"/>
                </a:solidFill>
                <a:latin typeface="Calibri (MS)" panose="020F0502020204030204"/>
                <a:ea typeface="Calibri (MS)" panose="020F0502020204030204"/>
                <a:cs typeface="Calibri (MS)" panose="020F0502020204030204"/>
                <a:sym typeface="Calibri (MS)" panose="020F0502020204030204"/>
              </a:rPr>
              <a:t>DO RÁCIO CUSTO TOTAL SOBRE O TOTAL DE CARGAS MANUSEADAS OBTEREMOS O CUSTO MÉDIO UNITÁRIO </a:t>
            </a:r>
            <a:endParaRPr lang="en-US" sz="1295">
              <a:solidFill>
                <a:srgbClr val="000000"/>
              </a:solidFill>
              <a:latin typeface="Calibri (MS)" panose="020F0502020204030204"/>
              <a:ea typeface="Calibri (MS)" panose="020F0502020204030204"/>
              <a:cs typeface="Calibri (MS)" panose="020F0502020204030204"/>
              <a:sym typeface="Calibri (MS)" panose="020F0502020204030204"/>
            </a:endParaRPr>
          </a:p>
          <a:p>
            <a:pPr algn="l">
              <a:lnSpc>
                <a:spcPts val="1725"/>
              </a:lnSpc>
            </a:pPr>
            <a:r>
              <a:rPr lang="en-US" sz="1295">
                <a:solidFill>
                  <a:srgbClr val="000000"/>
                </a:solidFill>
                <a:latin typeface="Calibri (MS)" panose="020F0502020204030204"/>
                <a:ea typeface="Calibri (MS)" panose="020F0502020204030204"/>
                <a:cs typeface="Calibri (MS)" panose="020F0502020204030204"/>
                <a:sym typeface="Calibri (MS)" panose="020F0502020204030204"/>
              </a:rPr>
              <a:t>DAS CARGAS MANUSEADAS QUE REDUZ À MEDIDA QUE AUMENTAM AS UNIDADES. </a:t>
            </a:r>
            <a:r>
              <a:rPr lang="en-US" sz="1295" b="1">
                <a:solidFill>
                  <a:srgbClr val="000000"/>
                </a:solidFill>
                <a:latin typeface="Calibri (MS) Bold" panose="020F0702030404030204"/>
                <a:ea typeface="Calibri (MS) Bold" panose="020F0702030404030204"/>
                <a:cs typeface="Calibri (MS) Bold" panose="020F0702030404030204"/>
                <a:sym typeface="Calibri (MS) Bold" panose="020F0702030404030204"/>
              </a:rPr>
              <a:t>À ISSO CHAMA-SE PRODUZIR EM ESCALA</a:t>
            </a:r>
            <a:endParaRPr lang="en-US" sz="1295" b="1">
              <a:solidFill>
                <a:srgbClr val="000000"/>
              </a:solidFill>
              <a:latin typeface="Calibri (MS) Bold" panose="020F0702030404030204"/>
              <a:ea typeface="Calibri (MS) Bold" panose="020F0702030404030204"/>
              <a:cs typeface="Calibri (MS) Bold" panose="020F0702030404030204"/>
              <a:sym typeface="Calibri (MS) Bold" panose="020F0702030404030204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028700" y="5359775"/>
            <a:ext cx="9052884" cy="439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5"/>
              </a:lnSpc>
            </a:pPr>
            <a:r>
              <a:rPr lang="en-US" sz="1295" b="1" spc="2">
                <a:solidFill>
                  <a:srgbClr val="000000"/>
                </a:solidFill>
                <a:latin typeface="Calibri (MS) Bold" panose="020F0702030404030204"/>
                <a:ea typeface="Calibri (MS) Bold" panose="020F0702030404030204"/>
                <a:cs typeface="Calibri (MS) Bold" panose="020F0702030404030204"/>
                <a:sym typeface="Calibri (MS) Bold" panose="020F0702030404030204"/>
              </a:rPr>
              <a:t>DE RETER: A EFICIÊNCIA APENAS ACONTECE QUANDO SE OPERA EM ECONOMIAS DE ESCALA FACTO ESSE QUE PERMITE </a:t>
            </a:r>
            <a:endParaRPr lang="en-US" sz="1295" b="1" spc="2">
              <a:solidFill>
                <a:srgbClr val="000000"/>
              </a:solidFill>
              <a:latin typeface="Calibri (MS) Bold" panose="020F0702030404030204"/>
              <a:ea typeface="Calibri (MS) Bold" panose="020F0702030404030204"/>
              <a:cs typeface="Calibri (MS) Bold" panose="020F0702030404030204"/>
              <a:sym typeface="Calibri (MS) Bold" panose="020F0702030404030204"/>
            </a:endParaRPr>
          </a:p>
          <a:p>
            <a:pPr algn="l">
              <a:lnSpc>
                <a:spcPts val="1675"/>
              </a:lnSpc>
            </a:pPr>
            <a:r>
              <a:rPr lang="en-US" sz="1295" b="1">
                <a:solidFill>
                  <a:srgbClr val="000000"/>
                </a:solidFill>
                <a:latin typeface="Calibri (MS) Bold" panose="020F0702030404030204"/>
                <a:ea typeface="Calibri (MS) Bold" panose="020F0702030404030204"/>
                <a:cs typeface="Calibri (MS) Bold" panose="020F0702030404030204"/>
                <a:sym typeface="Calibri (MS) Bold" panose="020F0702030404030204"/>
              </a:rPr>
              <a:t>AO PORTO AASSEGURAR A SUA COMPETITIVIDADE</a:t>
            </a:r>
            <a:endParaRPr lang="en-US" sz="1295" b="1">
              <a:solidFill>
                <a:srgbClr val="000000"/>
              </a:solidFill>
              <a:latin typeface="Calibri (MS) Bold" panose="020F0702030404030204"/>
              <a:ea typeface="Calibri (MS) Bold" panose="020F0702030404030204"/>
              <a:cs typeface="Calibri (MS) Bold" panose="020F0702030404030204"/>
              <a:sym typeface="Calibri (MS) Bold" panose="020F070203040403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158240" y="2265178"/>
            <a:ext cx="7005352" cy="3700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5"/>
              </a:lnSpc>
            </a:pPr>
            <a:r>
              <a:rPr lang="en-US" sz="2000" b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Momento 1: tempo de espera do navio no fundeadouro</a:t>
            </a:r>
            <a:endParaRPr lang="en-US" sz="2000" b="1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2405"/>
              </a:lnSpc>
            </a:pPr>
            <a:r>
              <a:rPr lang="en-US" sz="2000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Escopo da actividade :</a:t>
            </a:r>
            <a:endParaRPr lang="en-US" sz="2000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2405"/>
              </a:lnSpc>
            </a:pPr>
            <a:endParaRPr lang="en-US" sz="129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2405"/>
              </a:lnSpc>
            </a:pPr>
            <a:r>
              <a:rPr lang="en-US" sz="129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1. Chegada do navio ao fundeadouro;</a:t>
            </a:r>
            <a:endParaRPr lang="en-US" sz="129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2405"/>
              </a:lnSpc>
            </a:pPr>
            <a:r>
              <a:rPr lang="en-US" sz="129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2. Free pratique do navio;</a:t>
            </a:r>
            <a:endParaRPr lang="en-US" sz="129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2405"/>
              </a:lnSpc>
            </a:pPr>
            <a:r>
              <a:rPr lang="en-US" sz="129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3.Rebocadores em prontidão</a:t>
            </a:r>
            <a:endParaRPr lang="en-US" sz="129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2405"/>
              </a:lnSpc>
            </a:pPr>
            <a:endParaRPr lang="en-US" sz="129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2405"/>
              </a:lnSpc>
            </a:pPr>
            <a:r>
              <a:rPr lang="en-US" b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Indicadores operacionais emétricas (teoria das filas)</a:t>
            </a:r>
            <a:endParaRPr lang="en-US" b="1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2405"/>
              </a:lnSpc>
            </a:pPr>
            <a:r>
              <a:rPr lang="en-US" sz="129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Tw-tempo de espera; BCF = taxa de congestionamento;</a:t>
            </a:r>
            <a:endParaRPr lang="en-US" sz="129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  <a:p>
            <a:pPr algn="l">
              <a:lnSpc>
                <a:spcPts val="2405"/>
              </a:lnSpc>
            </a:pPr>
            <a:r>
              <a:rPr lang="en-US" sz="129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De onde bcf=n x tw/ NB x 365 dias</a:t>
            </a:r>
            <a:r>
              <a:rPr lang="en-US" sz="1295" b="1">
                <a:solidFill>
                  <a:srgbClr val="000000"/>
                </a:solidFill>
                <a:latin typeface="Helvetica Bold" panose="020B0704020202030204"/>
                <a:ea typeface="Helvetica Bold" panose="020B0704020202030204"/>
                <a:cs typeface="Helvetica Bold" panose="020B0704020202030204"/>
                <a:sym typeface="Helvetica Bold" panose="020B0704020202030204"/>
              </a:rPr>
              <a:t> que deve ser menor ou igual a 10 por cento</a:t>
            </a:r>
            <a:endParaRPr lang="en-US" sz="1295" b="1">
              <a:solidFill>
                <a:srgbClr val="000000"/>
              </a:solidFill>
              <a:latin typeface="Helvetica Bold" panose="020B0704020202030204"/>
              <a:ea typeface="Helvetica Bold" panose="020B0704020202030204"/>
              <a:cs typeface="Helvetica Bold" panose="020B0704020202030204"/>
              <a:sym typeface="Helvetica Bold" panose="020B0704020202030204"/>
            </a:endParaRPr>
          </a:p>
          <a:p>
            <a:pPr algn="l">
              <a:lnSpc>
                <a:spcPts val="2405"/>
              </a:lnSpc>
            </a:pPr>
            <a:r>
              <a:rPr lang="en-US" sz="1295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Sendo no número dos navios operados e NBo número de berços ocupados no cais INDICADOR A OPTIMIZAR : O TEMPO DE ESPERA ; FUNÇÃO OBJECTIVO: MINIMIZAR tw</a:t>
            </a:r>
            <a:endParaRPr lang="en-US" sz="1295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8163592" y="2133600"/>
            <a:ext cx="3342608" cy="3336042"/>
            <a:chOff x="0" y="0"/>
            <a:chExt cx="812800" cy="8603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60325"/>
            </a:xfrm>
            <a:custGeom>
              <a:avLst/>
              <a:gdLst/>
              <a:ahLst/>
              <a:cxnLst/>
              <a:rect l="l" t="t" r="r" b="b"/>
              <a:pathLst>
                <a:path w="812800" h="860325">
                  <a:moveTo>
                    <a:pt x="34649" y="0"/>
                  </a:moveTo>
                  <a:lnTo>
                    <a:pt x="778151" y="0"/>
                  </a:lnTo>
                  <a:cubicBezTo>
                    <a:pt x="797287" y="0"/>
                    <a:pt x="812800" y="15513"/>
                    <a:pt x="812800" y="34649"/>
                  </a:cubicBezTo>
                  <a:lnTo>
                    <a:pt x="812800" y="825677"/>
                  </a:lnTo>
                  <a:cubicBezTo>
                    <a:pt x="812800" y="844813"/>
                    <a:pt x="797287" y="860325"/>
                    <a:pt x="778151" y="860325"/>
                  </a:cubicBezTo>
                  <a:lnTo>
                    <a:pt x="34649" y="860325"/>
                  </a:lnTo>
                  <a:cubicBezTo>
                    <a:pt x="25459" y="860325"/>
                    <a:pt x="16646" y="856675"/>
                    <a:pt x="10148" y="850177"/>
                  </a:cubicBezTo>
                  <a:cubicBezTo>
                    <a:pt x="3650" y="843679"/>
                    <a:pt x="0" y="834866"/>
                    <a:pt x="0" y="825677"/>
                  </a:cubicBezTo>
                  <a:lnTo>
                    <a:pt x="0" y="34649"/>
                  </a:lnTo>
                  <a:cubicBezTo>
                    <a:pt x="0" y="15513"/>
                    <a:pt x="15513" y="0"/>
                    <a:pt x="34649" y="0"/>
                  </a:cubicBezTo>
                  <a:close/>
                </a:path>
              </a:pathLst>
            </a:custGeom>
            <a:blipFill>
              <a:blip r:embed="rId2"/>
              <a:stretch>
                <a:fillRect l="-38256" r="-38256"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43000" y="1399946"/>
            <a:ext cx="9034634" cy="430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300" b="1">
                <a:solidFill>
                  <a:srgbClr val="000000"/>
                </a:solidFill>
                <a:latin typeface="Helvetica" panose="020B0604020202020204"/>
                <a:ea typeface="Helvetica" panose="020B0604020202020204"/>
                <a:cs typeface="Helvetica" panose="020B0604020202020204"/>
                <a:sym typeface="Helvetica" panose="020B0604020202020204"/>
              </a:rPr>
              <a:t>MOMENTOS DE EFICIÊNCIA NAS OPERAÇÕES PORTUÁRIAS</a:t>
            </a:r>
            <a:endParaRPr lang="en-US" sz="2300" b="1">
              <a:solidFill>
                <a:srgbClr val="000000"/>
              </a:solidFill>
              <a:latin typeface="Helvetica" panose="020B0604020202020204"/>
              <a:ea typeface="Helvetica" panose="020B0604020202020204"/>
              <a:cs typeface="Helvetica" panose="020B0604020202020204"/>
              <a:sym typeface="Helvetica" panose="020B060402020202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5614</Words>
  <Application>WPS Presentation</Application>
  <PresentationFormat>Ecrã Panorâmico</PresentationFormat>
  <Paragraphs>222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7" baseType="lpstr">
      <vt:lpstr>Arial</vt:lpstr>
      <vt:lpstr>SimSun</vt:lpstr>
      <vt:lpstr>Wingdings</vt:lpstr>
      <vt:lpstr>Helvetica Bold</vt:lpstr>
      <vt:lpstr>Arial</vt:lpstr>
      <vt:lpstr>Helvetica</vt:lpstr>
      <vt:lpstr>Calibri (MS)</vt:lpstr>
      <vt:lpstr>Calibri (MS) Bold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SUBTEMA - DR FORTES.pdf</dc:title>
  <dc:creator/>
  <cp:lastModifiedBy>chinck oficial - KC</cp:lastModifiedBy>
  <cp:revision>3</cp:revision>
  <dcterms:created xsi:type="dcterms:W3CDTF">2006-08-16T00:00:00Z</dcterms:created>
  <dcterms:modified xsi:type="dcterms:W3CDTF">2026-07-30T15:45:58Z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FD72D59321D349F6B42408ABBE8BE7BF_12</vt:lpwstr>
  </property>
  <property fmtid="{D5CDD505-2E9C-101B-9397-08002B2CF9AE}" pid="3" name="KSOProductBuildVer">
    <vt:lpwstr>2070-12.1.0.27458</vt:lpwstr>
  </property>
</Properties>
</file>