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notesMasterIdLst>
    <p:notesMasterId r:id="rId21"/>
  </p:notesMasterIdLst>
  <p:sldIdLst>
    <p:sldId id="457" r:id="rId3"/>
    <p:sldId id="257" r:id="rId4"/>
    <p:sldId id="381" r:id="rId5"/>
    <p:sldId id="441" r:id="rId6"/>
    <p:sldId id="448" r:id="rId7"/>
    <p:sldId id="449" r:id="rId8"/>
    <p:sldId id="444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455" r:id="rId17"/>
    <p:sldId id="274" r:id="rId18"/>
    <p:sldId id="275" r:id="rId19"/>
    <p:sldId id="456" r:id="rId20"/>
  </p:sldIdLst>
  <p:sldSz cx="12192000" cy="6858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609721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1219443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829166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2438887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3048610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3658332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4268053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4877775" algn="l" defTabSz="121944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EAD7B4"/>
    <a:srgbClr val="79BCF3"/>
    <a:srgbClr val="09C9A0"/>
    <a:srgbClr val="926D2A"/>
    <a:srgbClr val="002368"/>
    <a:srgbClr val="002A7E"/>
    <a:srgbClr val="87F9E1"/>
    <a:srgbClr val="785922"/>
    <a:srgbClr val="57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Estilo Médio 1 - Destaqu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Estilo Claro 1 - Destaqu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Destaqu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78705" autoAdjust="0"/>
  </p:normalViewPr>
  <p:slideViewPr>
    <p:cSldViewPr snapToGrid="0">
      <p:cViewPr varScale="1">
        <p:scale>
          <a:sx n="87" d="100"/>
          <a:sy n="87" d="100"/>
        </p:scale>
        <p:origin x="165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34721" y="4415792"/>
            <a:ext cx="5140960" cy="41833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Boa tarde a todos. Agradeço o convite para participar nesta mesa redonda sobre a contribuição da digitalização na optimização das Operações </a:t>
            </a:r>
            <a:r>
              <a:rPr lang="en-US" dirty="0" err="1"/>
              <a:t>Portuárias</a:t>
            </a:r>
            <a:r>
              <a:rPr lang="en-US" dirty="0"/>
              <a:t>, </a:t>
            </a:r>
            <a:r>
              <a:rPr lang="en-US" dirty="0" err="1"/>
              <a:t>sobre</a:t>
            </a:r>
            <a:r>
              <a:rPr lang="en-US" dirty="0"/>
              <a:t> um percurso tecnológico geral, os avanços nacionais em curso — ASY5 da AGT e a Janela Única Portuária do Porto de Luanda.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ecossistema digital da SOGESTER, </a:t>
            </a:r>
            <a:r>
              <a:rPr lang="en-US" dirty="0" err="1"/>
              <a:t>entendemos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pt-PT" dirty="0"/>
              <a:t> rede integrada de tecnologias, plataformas, pessoas e serviços interconectados que funcionam juntos para gerar valor. Co</a:t>
            </a:r>
            <a:r>
              <a:rPr lang="en-US" dirty="0" err="1"/>
              <a:t>bre</a:t>
            </a:r>
            <a:r>
              <a:rPr lang="en-US" dirty="0"/>
              <a:t> praticamente toda a jornada do contentor: gate automático com OCR, portais OCR nas estações de pinos, monitorização remota de reefers, portal do cliente para facturação online, TOS integrado com rádio-dados, e vigilância CCTV 24 horas por 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 números: </a:t>
            </a:r>
            <a:r>
              <a:rPr lang="en-US" dirty="0" err="1"/>
              <a:t>gruas</a:t>
            </a:r>
            <a:r>
              <a:rPr lang="en-US" dirty="0"/>
              <a:t> Liebherr MHC800 com 23 filas de alcance; gate automático e portal do cliente lançados em 2022; CCTV </a:t>
            </a:r>
            <a:r>
              <a:rPr lang="en-US" dirty="0" err="1"/>
              <a:t>contínuo</a:t>
            </a:r>
            <a:r>
              <a:rPr lang="en-US" dirty="0"/>
              <a:t>;. Na prática: menos filas, maior previsibilidade para os clientes, transacções remotas e maior segurança da carga.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Roterdão é o porto mais digitalmente avançado da Europa, com digital twin, IoT, IA, drones autónomos e uma plataforma de dados partilhada. Singapura está a construir o Tuas Megaport, o maior terminal totalmente automatizado do mundo até 2040, com gruas remotas, AGVs, IA de tráfego marítimo e rede 5G privada.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Tanger Med foi o porto mais eficiente de África em 2025, sexto a nível mundial, com o terminal TC4 semi-automatizado. Durban e Mombasa usam OCR, ANPR e portais digitais — soluções próximas das da SOGESTER. E o Lekki, na Nigéria, foi concebido desde a origem para operação totalmente automatizada, com capacidade para 2,5 milhões de TEU.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5C45B-218C-6EF5-BA15-B26F01F1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E703B16A-DA04-695E-28EC-8624B216B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7B481AE-35A2-833A-A6A2-489077D63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AO" dirty="0"/>
          </a:p>
        </p:txBody>
      </p:sp>
    </p:spTree>
    <p:extLst>
      <p:ext uri="{BB962C8B-B14F-4D97-AF65-F5344CB8AC3E}">
        <p14:creationId xmlns:p14="http://schemas.microsoft.com/office/powerpoint/2010/main" val="4085596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Termino com seis pontos para o debate: interoperabilidade de dados; capacitação técnica local; regulação e normalização; automação faseada; expansão multiportos, replicando o modelo já validado de JUP e ASY5; e cibersegurança desde o início de qualquer projecto digital.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Concluindo: É fundamental reforçar a cooperação entre os mecanismos públicos e privados — SOGESTER, AGT, Porto de Luanda e os demais operadores — para acelerar o ritmo da digitalização, criar valor sustentável e reforçar a competitividade do sector portuário </a:t>
            </a:r>
            <a:r>
              <a:rPr lang="en-US" dirty="0" err="1"/>
              <a:t>angolano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DACEF-91B0-4905-2083-E24139EB1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E1ED7A89-D521-45E7-EFB5-B9A5ED22A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B072C832-8931-926A-C9F2-AF0AC64BA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AO" dirty="0"/>
          </a:p>
        </p:txBody>
      </p:sp>
    </p:spTree>
    <p:extLst>
      <p:ext uri="{BB962C8B-B14F-4D97-AF65-F5344CB8AC3E}">
        <p14:creationId xmlns:p14="http://schemas.microsoft.com/office/powerpoint/2010/main" val="3719214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apresentação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estruturada</a:t>
            </a:r>
            <a:r>
              <a:rPr lang="en-US" dirty="0"/>
              <a:t> em 5 </a:t>
            </a:r>
            <a:r>
              <a:rPr lang="en-US" dirty="0" err="1"/>
              <a:t>blocos</a:t>
            </a:r>
            <a:r>
              <a:rPr lang="en-US" dirty="0"/>
              <a:t>: </a:t>
            </a:r>
            <a:r>
              <a:rPr lang="en-US" dirty="0" err="1"/>
              <a:t>Introdução</a:t>
            </a:r>
            <a:r>
              <a:rPr lang="en-US" dirty="0"/>
              <a:t>; um percurso pelas principais tecnologias — IoT, TOS, blockchain e outras; os avanços nacionais em curso, com destaque para o ASY5 da AGT e a Janela Única Portuária do Porto de Luanda; o caso concreto da SOGESTER; e </a:t>
            </a:r>
            <a:r>
              <a:rPr lang="en-US" dirty="0" err="1"/>
              <a:t>recomendações</a:t>
            </a:r>
            <a:r>
              <a:rPr lang="en-US" dirty="0"/>
              <a:t> </a:t>
            </a:r>
            <a:r>
              <a:rPr lang="en-US" dirty="0" err="1"/>
              <a:t>finais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02206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0" i="0" dirty="0">
                <a:solidFill>
                  <a:srgbClr val="000000"/>
                </a:solidFill>
                <a:effectLst/>
                <a:latin typeface="Sen"/>
              </a:rPr>
              <a:t>Estas tarefas incluem raciocínio, aprendizado, reconhecimento de padrões, interpretação de dados e tomada de decisões. </a:t>
            </a:r>
            <a:endParaRPr lang="pt-AO" dirty="0"/>
          </a:p>
        </p:txBody>
      </p:sp>
    </p:spTree>
    <p:extLst>
      <p:ext uri="{BB962C8B-B14F-4D97-AF65-F5344CB8AC3E}">
        <p14:creationId xmlns:p14="http://schemas.microsoft.com/office/powerpoint/2010/main" val="2052334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E669-462E-3EF0-0A26-833D5C85C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85C1D396-7E0E-633C-C91B-8B99E00A8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EDE87827-0B86-D26A-A275-425D01F607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0" i="0" dirty="0">
                <a:solidFill>
                  <a:srgbClr val="000000"/>
                </a:solidFill>
                <a:effectLst/>
                <a:latin typeface="Sen"/>
              </a:rPr>
              <a:t>Estas tarefas incluem raciocínio, aprendizado, reconhecimento de padrões, interpretação de dados e tomada de decisões. </a:t>
            </a:r>
            <a:endParaRPr lang="pt-AO" dirty="0"/>
          </a:p>
        </p:txBody>
      </p:sp>
    </p:spTree>
    <p:extLst>
      <p:ext uri="{BB962C8B-B14F-4D97-AF65-F5344CB8AC3E}">
        <p14:creationId xmlns:p14="http://schemas.microsoft.com/office/powerpoint/2010/main" val="3599582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0583A-D2D3-0108-C325-CC8165CAD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2F82272A-D28D-F604-9D99-5DF3A4E4C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09AE11B4-8823-F2B4-A330-405AE82E4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0" i="0" dirty="0">
                <a:solidFill>
                  <a:srgbClr val="000000"/>
                </a:solidFill>
                <a:effectLst/>
                <a:latin typeface="Sen"/>
              </a:rPr>
              <a:t>Estas tarefas incluem raciocínio, aprendizado, reconhecimento de padrões, interpretação de dados e tomada de decisões. </a:t>
            </a:r>
            <a:endParaRPr lang="pt-AO" dirty="0"/>
          </a:p>
        </p:txBody>
      </p:sp>
    </p:spTree>
    <p:extLst>
      <p:ext uri="{BB962C8B-B14F-4D97-AF65-F5344CB8AC3E}">
        <p14:creationId xmlns:p14="http://schemas.microsoft.com/office/powerpoint/2010/main" val="1907074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Além das iniciativas de cada terminal privado, Angola tem também avançado a nível nacional: a Administração Geral Tributária modernizou o processamento aduaneiro com o ASY5, e o Porto de Luanda desenvolveu a Janela Única Portuária, entretanto em expansão para outros portos do país. Vamos ver os </a:t>
            </a:r>
            <a:r>
              <a:rPr lang="en-US" dirty="0" err="1"/>
              <a:t>dois</a:t>
            </a:r>
            <a:r>
              <a:rPr lang="en-US" dirty="0"/>
              <a:t> casos em detalhe.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AGT concluiu a transição do ASYCUDA WORLD para o ASY5, a geração mais avançada do sistema aduaneiro, com módulos integrados de Manifesto de Carga Marítima, Declaração Aduaneira e Contabilidade e Pagamentos. Angola formalizou a adesão ao ASY5 junto da CNUCED em Genebra em Junho de 2024, e lançou o sistema em operação real a 5 de Janeiro de 2026, na 4.ª Repartição Fiscal, no Lobito — tornando-se o primeiro país do mundo a operar esta geração do ASYCUDA em produção. O sistema é construído sobre a ASYCUDA Cloud Framework, totalmente baseado na web, sem necessidade de licenciamento comercial ou middleware proprietário.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JUP nasceu de uma evolução tecnológica que remonta a 2005, com os sistemas GCP e GIAF de gestão comercial e financeira, passando pelo Portal de Pagamentos em 2015, até ao lançamento da JUPII em 2018 — a Janela Única Portuária propriamente dita, um sistema comunitário portuário que integra todos os intervenientes da cadeia: capitania, alfândega, sanidade, agentes, despachantes, transitários, transportadores e bancos, num único ponto de troca de dados, seguindo as convenções IMO/FAL e os formatos internacionais UN/EDIFACT e XML.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11"/>
          <p:cNvSpPr/>
          <p:nvPr/>
        </p:nvSpPr>
        <p:spPr>
          <a:xfrm>
            <a:off x="-200818" y="6454130"/>
            <a:ext cx="756348" cy="4321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5331" y="0"/>
                </a:lnTo>
                <a:lnTo>
                  <a:pt x="21600" y="0"/>
                </a:lnTo>
                <a:lnTo>
                  <a:pt x="16269" y="21600"/>
                </a:lnTo>
                <a:close/>
              </a:path>
            </a:pathLst>
          </a:custGeom>
          <a:solidFill>
            <a:srgbClr val="2839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192931" y="45418"/>
            <a:ext cx="4968553" cy="93610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100"/>
              </a:spcBef>
              <a:buSzTx/>
              <a:buFontTx/>
              <a:buNone/>
              <a:defRPr sz="4800" b="1" spc="-1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04090" indent="-494368">
              <a:spcBef>
                <a:spcPts val="1100"/>
              </a:spcBef>
              <a:buFontTx/>
              <a:defRPr sz="4800" b="1" spc="-1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676735" indent="-457291">
              <a:spcBef>
                <a:spcPts val="1100"/>
              </a:spcBef>
              <a:buFontTx/>
              <a:defRPr sz="4800" b="1" spc="-1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371141" indent="-541975">
              <a:spcBef>
                <a:spcPts val="1100"/>
              </a:spcBef>
              <a:buFontTx/>
              <a:defRPr sz="4800" b="1" spc="-1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980863" indent="-541975">
              <a:spcBef>
                <a:spcPts val="1100"/>
              </a:spcBef>
              <a:buFontTx/>
              <a:defRPr sz="4800" b="1" spc="-15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dirty="0"/>
              <a:t>Nível um</a:t>
            </a:r>
          </a:p>
          <a:p>
            <a:pPr lvl="1"/>
            <a:r>
              <a:rPr dirty="0"/>
              <a:t>Nível </a:t>
            </a:r>
            <a:r>
              <a:rPr dirty="0" err="1"/>
              <a:t>dois</a:t>
            </a:r>
            <a:endParaRPr dirty="0"/>
          </a:p>
          <a:p>
            <a:pPr lvl="2"/>
            <a:r>
              <a:rPr dirty="0"/>
              <a:t>Nível </a:t>
            </a:r>
            <a:r>
              <a:rPr dirty="0" err="1"/>
              <a:t>três</a:t>
            </a:r>
            <a:endParaRPr dirty="0"/>
          </a:p>
          <a:p>
            <a:pPr lvl="3"/>
            <a:r>
              <a:rPr dirty="0"/>
              <a:t>Nível </a:t>
            </a:r>
            <a:r>
              <a:rPr dirty="0" err="1"/>
              <a:t>quatro</a:t>
            </a:r>
            <a:endParaRPr dirty="0"/>
          </a:p>
          <a:p>
            <a:pPr lvl="4"/>
            <a:r>
              <a:rPr dirty="0"/>
              <a:t>Nível </a:t>
            </a:r>
            <a:r>
              <a:rPr dirty="0" err="1"/>
              <a:t>cinco</a:t>
            </a:r>
            <a:endParaRPr dirty="0"/>
          </a:p>
        </p:txBody>
      </p:sp>
      <p:pic>
        <p:nvPicPr>
          <p:cNvPr id="3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384" y="173654"/>
            <a:ext cx="1780441" cy="337563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35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71" tIns="60971" rIns="60971" bIns="60971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um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71" tIns="60971" rIns="60971" bIns="60971">
            <a:normAutofit/>
          </a:bodyPr>
          <a:lstStyle/>
          <a:p>
            <a:r>
              <a:rPr dirty="0"/>
              <a:t>Nível um</a:t>
            </a:r>
          </a:p>
          <a:p>
            <a:pPr lvl="1"/>
            <a:r>
              <a:rPr dirty="0"/>
              <a:t>Nível </a:t>
            </a:r>
            <a:r>
              <a:rPr dirty="0" err="1"/>
              <a:t>dois</a:t>
            </a:r>
            <a:endParaRPr dirty="0"/>
          </a:p>
          <a:p>
            <a:pPr lvl="2"/>
            <a:r>
              <a:rPr dirty="0"/>
              <a:t>Nível </a:t>
            </a:r>
            <a:r>
              <a:rPr dirty="0" err="1"/>
              <a:t>três</a:t>
            </a:r>
            <a:endParaRPr dirty="0"/>
          </a:p>
          <a:p>
            <a:pPr lvl="3"/>
            <a:r>
              <a:rPr dirty="0"/>
              <a:t>Nível </a:t>
            </a:r>
            <a:r>
              <a:rPr dirty="0" err="1"/>
              <a:t>quatro</a:t>
            </a:r>
            <a:endParaRPr dirty="0"/>
          </a:p>
          <a:p>
            <a:pPr lvl="4"/>
            <a:r>
              <a:rPr dirty="0"/>
              <a:t>Nível </a:t>
            </a:r>
            <a:r>
              <a:rPr dirty="0" err="1"/>
              <a:t>cinco</a:t>
            </a:r>
            <a:endParaRPr dirty="0"/>
          </a:p>
        </p:txBody>
      </p:sp>
      <p:sp>
        <p:nvSpPr>
          <p:cNvPr id="4" name="Número do diapositivo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60971" tIns="60971" rIns="60971" bIns="60971" anchor="ctr">
            <a:spAutoFit/>
          </a:bodyPr>
          <a:lstStyle>
            <a:lvl1pPr algn="r">
              <a:defRPr sz="16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 spd="med"/>
  <p:txStyles>
    <p:titleStyle>
      <a:lvl1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90" marR="0" indent="-457290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052594" marR="0" indent="-442872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–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29100" marR="0" indent="-409656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14685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–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24407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»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34129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43850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753572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363294" marR="0" indent="-485519" algn="l" defTabSz="1219443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43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609721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1219443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829166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2438887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3048610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3658332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4268053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4877775" algn="r" defTabSz="12194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0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tmpl_port_photo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32520" y="0"/>
            <a:ext cx="34591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flipH="1">
            <a:off x="0" y="0"/>
            <a:ext cx="9144000" cy="6858000"/>
          </a:xfrm>
          <a:prstGeom prst="parallelogram">
            <a:avLst/>
          </a:prstGeom>
          <a:solidFill>
            <a:srgbClr val="2931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914400" y="1737360"/>
            <a:ext cx="72237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 Contribuição da Digitalização na Optimização das Operações Portuárias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3703320"/>
            <a:ext cx="704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Tecnologia, dados e transformação digital ao serviço da eficiência portuária em Angola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1663546" y="5989319"/>
            <a:ext cx="6841476" cy="4445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9D2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Porto Amboim - Mesa Redonda  ·  Sector Portuário de Angola  ·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9D2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30 e 31 de Julho de 2026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JUP — Janela Única Portuária do Porto de Luanda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128016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 JUP é a plataforma de sistema comunitário portuário (PCS) do Porto de Luanda: um único ponto de troca de dados entre capitania, alfândega, sanidade, agentes de navegação, despachantes, transitários, transportadores e bancos.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640" y="2331720"/>
            <a:ext cx="2084832" cy="73152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508760" y="2258568"/>
            <a:ext cx="219456" cy="219456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26060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2005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2920" y="2990088"/>
            <a:ext cx="217627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GCP + GIAF — gestão comercial portuária e gestão administrativa e financeira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2724912" y="2331720"/>
            <a:ext cx="2084832" cy="73152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685032" y="2258568"/>
            <a:ext cx="219456" cy="219456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724912" y="26060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2015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679192" y="2990088"/>
            <a:ext cx="217627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Portal de Pagamentos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901184" y="2331720"/>
            <a:ext cx="2084832" cy="73152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861304" y="2258568"/>
            <a:ext cx="219456" cy="219456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901184" y="26060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2018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855464" y="2990088"/>
            <a:ext cx="217627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JUPII — Janela Única Portuária, e GIP — Gestão Integrada de Processos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7077456" y="2331720"/>
            <a:ext cx="2084832" cy="73152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037576" y="2258568"/>
            <a:ext cx="219456" cy="219456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7077456" y="26060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2022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7031736" y="2990088"/>
            <a:ext cx="217627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JUPII Multiportos — expansão a outros portos de Angola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9253728" y="2331720"/>
            <a:ext cx="2084832" cy="73152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10213848" y="2258568"/>
            <a:ext cx="219456" cy="219456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9253728" y="260604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9208008" y="2990088"/>
            <a:ext cx="217627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FECO — Ferramenta Orçamental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548640" y="4892040"/>
            <a:ext cx="11091672" cy="14173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822960" y="502920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Principais utilizadores da plataforma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822960" y="5321808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Capitania · Alfândega · Sanidade · Porto · Agentes de Navegação · Despachantes · Transitários · Transportadores · Caminhos de Ferro · Centros Logísticos · Bancos · Linhas de Navegação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17">
            <a:extLst>
              <a:ext uri="{FF2B5EF4-FFF2-40B4-BE49-F238E27FC236}">
                <a16:creationId xmlns:a16="http://schemas.microsoft.com/office/drawing/2014/main" id="{28283EF7-D8B7-329A-AD46-570FDC785C42}"/>
              </a:ext>
            </a:extLst>
          </p:cNvPr>
          <p:cNvSpPr/>
          <p:nvPr/>
        </p:nvSpPr>
        <p:spPr>
          <a:xfrm>
            <a:off x="1508760" y="3877056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Redução no desalfandegamento: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 9 para até 1 dia na tramitação para a retirada de mercadoria.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19">
            <a:extLst>
              <a:ext uri="{FF2B5EF4-FFF2-40B4-BE49-F238E27FC236}">
                <a16:creationId xmlns:a16="http://schemas.microsoft.com/office/drawing/2014/main" id="{9DBBACB7-273A-1C42-D06D-57EDF51459F1}"/>
              </a:ext>
            </a:extLst>
          </p:cNvPr>
          <p:cNvSpPr/>
          <p:nvPr/>
        </p:nvSpPr>
        <p:spPr>
          <a:xfrm>
            <a:off x="1508760" y="4215384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Facturação de embarcações: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reduzida de 30 dias para até 24 horas.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8370E2B0-1F7F-46B6-B144-73DF3E233A1F}"/>
              </a:ext>
            </a:extLst>
          </p:cNvPr>
          <p:cNvSpPr/>
          <p:nvPr/>
        </p:nvSpPr>
        <p:spPr>
          <a:xfrm>
            <a:off x="1271016" y="3803904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5C12A2D4-E808-194C-245A-C5F49B8249FB}"/>
              </a:ext>
            </a:extLst>
          </p:cNvPr>
          <p:cNvSpPr/>
          <p:nvPr/>
        </p:nvSpPr>
        <p:spPr>
          <a:xfrm>
            <a:off x="1271016" y="4154523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SOGESTER — Ecossistema Digital Implementado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234440"/>
            <a:ext cx="11091672" cy="5257800"/>
          </a:xfrm>
          <a:prstGeom prst="rect">
            <a:avLst/>
          </a:prstGeom>
          <a:solidFill>
            <a:srgbClr val="19263D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77240" y="1508760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014984" y="1746504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432" y="1807952"/>
            <a:ext cx="389169" cy="38916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55064" y="170992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Gate Automático + OCR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14984" y="242316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Leitura automática de matrícula e contentor, reduzindo filas no portão.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425696" y="1508760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4663440" y="1746504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888" y="1807952"/>
            <a:ext cx="389169" cy="38916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303520" y="170992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Portais OCR nas Estações de Pinos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4663440" y="242316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Validação automática de entrada e saída do cais.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074152" y="1508760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8311896" y="1746504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3344" y="1807952"/>
            <a:ext cx="389169" cy="389169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51976" y="1709928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Monitorização RTE de Reefers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8311896" y="2423160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Leitura remota de temperatura, com alertas em tempo real.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777240" y="4050792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1014984" y="4288536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432" y="4349984"/>
            <a:ext cx="389169" cy="389169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655064" y="4251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Portal do Cliente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1014984" y="4965192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Facturação online e libertação de contentores à distância.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4425696" y="4050792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1"/>
          <p:cNvSpPr/>
          <p:nvPr/>
        </p:nvSpPr>
        <p:spPr>
          <a:xfrm>
            <a:off x="4663440" y="4288536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4888" y="4349984"/>
            <a:ext cx="389169" cy="389169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303520" y="4251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TOS + RDT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3"/>
          <p:cNvSpPr/>
          <p:nvPr/>
        </p:nvSpPr>
        <p:spPr>
          <a:xfrm>
            <a:off x="4663440" y="4965192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Gestão do terminal integrada com rádio-dados em tempo real.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24"/>
          <p:cNvSpPr/>
          <p:nvPr/>
        </p:nvSpPr>
        <p:spPr>
          <a:xfrm>
            <a:off x="8074152" y="4050792"/>
            <a:ext cx="342900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8311896" y="4288536"/>
            <a:ext cx="512064" cy="512064"/>
          </a:xfrm>
          <a:prstGeom prst="ellipse">
            <a:avLst/>
          </a:prstGeom>
          <a:solidFill>
            <a:srgbClr val="0B183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3344" y="4349984"/>
            <a:ext cx="389169" cy="389169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8951976" y="4251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CCTV 24/7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27"/>
          <p:cNvSpPr/>
          <p:nvPr/>
        </p:nvSpPr>
        <p:spPr>
          <a:xfrm>
            <a:off x="8311896" y="4965192"/>
            <a:ext cx="29718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7DC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Monitorização contínua de segurança no cais e no portão.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28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SOGESTER — Impacto em Números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2651760" cy="1600200"/>
          </a:xfrm>
          <a:prstGeom prst="rect">
            <a:avLst/>
          </a:prstGeom>
          <a:solidFill>
            <a:srgbClr val="1F3864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31520" y="155448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31520" y="219456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Gruas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Liebherr MHC800, 23 filas de alcance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83280" y="1371600"/>
            <a:ext cx="2651760" cy="1600200"/>
          </a:xfrm>
          <a:prstGeom prst="rect">
            <a:avLst/>
          </a:prstGeom>
          <a:solidFill>
            <a:srgbClr val="1F3864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566160" y="155448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8FA6D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2022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6160" y="219456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Gate automático e portal do cliente lançados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17920" y="1371600"/>
            <a:ext cx="2651760" cy="1600200"/>
          </a:xfrm>
          <a:prstGeom prst="rect">
            <a:avLst/>
          </a:prstGeom>
          <a:solidFill>
            <a:srgbClr val="1F3864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400800" y="155448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8FA6D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400800" y="219456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Monitorização contínua via CCTV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052560" y="1371600"/>
            <a:ext cx="2651760" cy="1600200"/>
          </a:xfrm>
          <a:prstGeom prst="rect">
            <a:avLst/>
          </a:prstGeom>
          <a:solidFill>
            <a:srgbClr val="1F3864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235440" y="155448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8FA6D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USD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235440" y="219456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Investimento em equipamentos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40080" y="338328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960120" y="3383280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Visibilidade Total –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Monitorização em tempo real da localização de Contentores e da movimentação de Navios.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40080" y="384048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960120" y="3840480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Maior </a:t>
            </a:r>
            <a:r>
              <a:rPr kumimoji="0" lang="en-US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Previsibilidade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Planeamento de cargas/descarga, gestão de pátio e entrega de mercadorias aos clientes.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640080" y="429768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60120" y="4297680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Transacções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Remotas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Sem necessidade de deslocação física ao terminal.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40080" y="475488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960120" y="4754880"/>
            <a:ext cx="104698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Maior </a:t>
            </a:r>
            <a:r>
              <a:rPr lang="en-US" sz="1300" b="1" kern="120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r>
              <a:rPr kumimoji="0" lang="en-US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egurança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Integridade da carga através de vigilância contínua.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548640" y="6263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Fonte: </a:t>
            </a:r>
            <a:r>
              <a:rPr kumimoji="0" lang="en-US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www.sogester.co.ao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630936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338560" cy="630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Dois exemplos que ilustram até onde a tecnologia pode levar a excelência operacional, quando aplicada de forma integrada.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1298448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640" y="1874520"/>
            <a:ext cx="5349240" cy="41148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22960" y="214884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70" y="2225650"/>
            <a:ext cx="486461" cy="4864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219456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Porto de Roterdão · Países Baixos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822960" y="3017520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051560" y="297180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Porto mais digitalmente avançado da Europa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822960" y="3639312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1051560" y="3593592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Digital twin integrado com sensores IoT e IA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822960" y="4261104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051560" y="4215384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Drones autónomos para manutenção preditiva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822960" y="4882896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1051560" y="4837176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Plataforma de dados partilhada entre operadores e autoridades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096000" y="1874520"/>
            <a:ext cx="5532120" cy="41148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6355080" y="214884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890" y="2225650"/>
            <a:ext cx="486461" cy="486461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7132320" y="2194560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Porto de Singapura · Tuas Megaport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8"/>
          <p:cNvSpPr/>
          <p:nvPr/>
        </p:nvSpPr>
        <p:spPr>
          <a:xfrm>
            <a:off x="6355080" y="3017520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6583680" y="29718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Maior terminal totalmente automatizado do mundo até 2040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55080" y="3639312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6583680" y="3593592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Gruas remotas e AGVs em larga escala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2"/>
          <p:cNvSpPr/>
          <p:nvPr/>
        </p:nvSpPr>
        <p:spPr>
          <a:xfrm>
            <a:off x="6355080" y="4261104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6583680" y="4215384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IA aplicada à gestão de tráfego marítimo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4"/>
          <p:cNvSpPr/>
          <p:nvPr/>
        </p:nvSpPr>
        <p:spPr>
          <a:xfrm>
            <a:off x="6355080" y="4882896"/>
            <a:ext cx="100584" cy="100584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5"/>
          <p:cNvSpPr/>
          <p:nvPr/>
        </p:nvSpPr>
        <p:spPr>
          <a:xfrm>
            <a:off x="6583680" y="4837176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Rede 5G privada para equipamento autónomo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6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 Digitalização nos Terminais Africanos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417320"/>
            <a:ext cx="11091672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22960" y="182880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70" y="1905610"/>
            <a:ext cx="486461" cy="4864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60020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Tanger Med · Marrocos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691640" y="1965960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Porto mais eficiente de África em 2025 (6.º a nível global). O terminal TC4 é semi-automatizado e partilha dados em tempo real com clientes e alfândegas.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548640" y="3081528"/>
            <a:ext cx="11091672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822960" y="3493008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770" y="3569818"/>
            <a:ext cx="486461" cy="48646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91640" y="3264408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Durban · África do Sul, e Mombasa · Quénia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691640" y="3630168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Sistemas de OCR e reconhecimento automático de matrícula (ANPR), TOS optimizados e portais digitais de cliente.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548640" y="4745736"/>
            <a:ext cx="11091672" cy="14630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22960" y="5157216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770" y="5234026"/>
            <a:ext cx="486461" cy="48646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91640" y="4928616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Lekki · Nigéria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691640" y="5294376"/>
            <a:ext cx="9692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Terminal projectado desde a origem para operação totalmente automatizada, 24 horas por dia, com capacidade de 2,5 milhões de TEU.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391B-86C8-734D-7A9F-BA0F16FA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F42BE4CA-840D-FC30-B8DC-FEC43A185996}"/>
              </a:ext>
            </a:extLst>
          </p:cNvPr>
          <p:cNvSpPr txBox="1"/>
          <p:nvPr/>
        </p:nvSpPr>
        <p:spPr>
          <a:xfrm>
            <a:off x="350520" y="635880"/>
            <a:ext cx="11638279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  <a:latin typeface="Eurostile" panose="020B0504020202050204"/>
              </a:rPr>
              <a:t>É possível termos um terminal Portuário Digital a este nível? Sonho da Sogester……….</a:t>
            </a:r>
            <a:endParaRPr lang="en-GB" b="1" dirty="0">
              <a:solidFill>
                <a:schemeClr val="bg1"/>
              </a:solidFill>
              <a:latin typeface="Eurostile" panose="020B050402020205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112E9B9-2E44-0A0F-249A-BD8C1EB0B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44" y="1253067"/>
            <a:ext cx="11051823" cy="539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513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Recomendações e Pontos de Discussão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86384" y="159105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26" y="1654698"/>
            <a:ext cx="403068" cy="4030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86384" y="2240280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Interoperabilidade de Dados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86384" y="2615184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Ligar terminais, alfândegas e armadores num mesmo fluxo digital.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297680" y="137160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535424" y="159105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066" y="1654698"/>
            <a:ext cx="403068" cy="4030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35424" y="2240280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Capacitação Técnica Local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4535424" y="2615184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Formar equipas em TOS, ASY5, JUP, dados e cibersegurança.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8046720" y="137160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284464" y="159105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8106" y="1654698"/>
            <a:ext cx="403068" cy="4030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284464" y="2240280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Regulação e Normalização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8284464" y="2615184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Enquadramento legal para documentos electrónicos e blockchain.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48640" y="3557016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786384" y="3776472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026" y="3840114"/>
            <a:ext cx="403068" cy="40306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86384" y="4425696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Automação Faseada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786384" y="4800600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Planear a automação do gate, pátio e cais por etapas.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19"/>
          <p:cNvSpPr/>
          <p:nvPr/>
        </p:nvSpPr>
        <p:spPr>
          <a:xfrm>
            <a:off x="4297680" y="3557016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4535424" y="3776472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9066" y="3840114"/>
            <a:ext cx="403068" cy="40306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535424" y="4425696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Expansão Multiportos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2"/>
          <p:cNvSpPr/>
          <p:nvPr/>
        </p:nvSpPr>
        <p:spPr>
          <a:xfrm>
            <a:off x="4535424" y="4800600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Replicar a experiência JUP/ASY5 a todos os portos </a:t>
            </a:r>
            <a:r>
              <a:rPr lang="en-US" sz="1000" kern="1200" dirty="0">
                <a:solidFill>
                  <a:srgbClr val="4453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nacionais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8046720" y="3557016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24"/>
          <p:cNvSpPr/>
          <p:nvPr/>
        </p:nvSpPr>
        <p:spPr>
          <a:xfrm>
            <a:off x="8284464" y="3776472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8106" y="3840114"/>
            <a:ext cx="403068" cy="403068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284464" y="4425696"/>
            <a:ext cx="3072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Cibersegurança desde o Início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26"/>
          <p:cNvSpPr/>
          <p:nvPr/>
        </p:nvSpPr>
        <p:spPr>
          <a:xfrm>
            <a:off x="8284464" y="4800600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Pré-requisito, não um acrescento posterior.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27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Conclusão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72235" y="1729648"/>
            <a:ext cx="10515600" cy="2595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Desta forma, é importante reforçar a necessidade da adopção de políticas proactivas e cooperação entre mecanismos públicos e privados — SOGESTER, AGT, Porto de Luanda e os restantes operadores — de forma a ser possível acelerar o ritmo da digitalização, com vista a ser criado valor sustentável, com capacidade de resiliência e mitigação de riscos, e sobretudo maior competitividade para o sector Portuário Angolano.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A4EB2-4D81-072A-8DD7-4B370E49A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56F0C93F-DDAA-62F8-A85B-C9326DFD6E0D}"/>
              </a:ext>
            </a:extLst>
          </p:cNvPr>
          <p:cNvSpPr txBox="1"/>
          <p:nvPr/>
        </p:nvSpPr>
        <p:spPr>
          <a:xfrm>
            <a:off x="350520" y="635880"/>
            <a:ext cx="11638279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Eurostile" panose="020B0504020202050204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C03D0DD-0588-4787-6753-BBF940845CB1}"/>
              </a:ext>
            </a:extLst>
          </p:cNvPr>
          <p:cNvSpPr txBox="1"/>
          <p:nvPr/>
        </p:nvSpPr>
        <p:spPr>
          <a:xfrm>
            <a:off x="3160888" y="1320801"/>
            <a:ext cx="6107289" cy="58169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Thank</a:t>
            </a:r>
            <a:r>
              <a:rPr lang="pt-PT" dirty="0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you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Merci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Danke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Ngassakidila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Tuapandula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 err="1">
                <a:latin typeface="Arial Black" panose="020B0A04020102020204" pitchFamily="34" charset="0"/>
              </a:rPr>
              <a:t>Xièxiè</a:t>
            </a: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pt-PT" dirty="0">
              <a:latin typeface="Arial Black" panose="020B0A04020102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PT" dirty="0">
                <a:latin typeface="Arial Black" panose="020B0A04020102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‘’Obrigado’’</a:t>
            </a:r>
          </a:p>
          <a:p>
            <a:pPr algn="ctr">
              <a:lnSpc>
                <a:spcPct val="150000"/>
              </a:lnSpc>
            </a:pPr>
            <a:endParaRPr lang="pt-PT" dirty="0">
              <a:latin typeface="Sen"/>
            </a:endParaRPr>
          </a:p>
          <a:p>
            <a:pPr algn="l">
              <a:buNone/>
            </a:pPr>
            <a:endParaRPr lang="pt-PT" sz="2000" b="0" i="0" dirty="0">
              <a:solidFill>
                <a:srgbClr val="000000"/>
              </a:solidFill>
              <a:effectLst/>
              <a:latin typeface="Sen"/>
            </a:endParaRPr>
          </a:p>
          <a:p>
            <a:endParaRPr lang="pt-AO" sz="2800" dirty="0">
              <a:solidFill>
                <a:srgbClr val="1F3864"/>
              </a:solidFill>
              <a:latin typeface="Eurostile" panose="020B0504020202050204"/>
            </a:endParaRPr>
          </a:p>
        </p:txBody>
      </p:sp>
    </p:spTree>
    <p:extLst>
      <p:ext uri="{BB962C8B-B14F-4D97-AF65-F5344CB8AC3E}">
        <p14:creationId xmlns:p14="http://schemas.microsoft.com/office/powerpoint/2010/main" val="132754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85800" y="1463040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05840" y="1463040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Introdução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85800" y="2212848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05840" y="22128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Percurso Tecnológico — IoT, TOS, Blockchain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outras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tecnologias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85800" y="2962656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05840" y="2962656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Digitalização Nacional — Alfândegas (ASY5) e Porto de Luanda (JUP)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85800" y="3712464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05840" y="3712464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Caso Angola — A Experiência da SOGESTER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85800" y="5212080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005840" y="4462272"/>
            <a:ext cx="9875520" cy="6385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Recomendações para a Mesa Redonda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547B6AFD-709A-871C-2676-9E228D7C6972}"/>
              </a:ext>
            </a:extLst>
          </p:cNvPr>
          <p:cNvSpPr/>
          <p:nvPr/>
        </p:nvSpPr>
        <p:spPr>
          <a:xfrm>
            <a:off x="694768" y="4528257"/>
            <a:ext cx="274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DB3C6675-DB66-49ED-9B46-97572818680A}"/>
              </a:ext>
            </a:extLst>
          </p:cNvPr>
          <p:cNvSpPr txBox="1"/>
          <p:nvPr/>
        </p:nvSpPr>
        <p:spPr>
          <a:xfrm>
            <a:off x="350521" y="635880"/>
            <a:ext cx="1153286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Eurostile" panose="020B0504020202050204"/>
              </a:rPr>
              <a:t>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27C1BD-5A9D-B004-2C22-FFBBECEF5CFE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09241" y="1267936"/>
            <a:ext cx="6004347" cy="10363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altLang="pt-AO" sz="2800" dirty="0">
                <a:solidFill>
                  <a:srgbClr val="1F3864"/>
                </a:solidFill>
                <a:latin typeface="Eurostile" panose="020B0504020202050204"/>
                <a:ea typeface="Times New Roman" panose="02020603050405020304" pitchFamily="18" charset="0"/>
              </a:rPr>
              <a:t>Imaginem um terminal sem o uso de qualquer tecnologia.</a:t>
            </a:r>
            <a:endParaRPr lang="pt-AO" altLang="pt-AO" sz="2800" dirty="0">
              <a:solidFill>
                <a:srgbClr val="1F3864"/>
              </a:solidFill>
              <a:latin typeface="Eurostile" panose="020B0504020202050204"/>
              <a:ea typeface="Times New Roman" panose="02020603050405020304" pitchFamily="18" charset="0"/>
            </a:endParaRPr>
          </a:p>
        </p:txBody>
      </p:sp>
      <p:pic>
        <p:nvPicPr>
          <p:cNvPr id="3" name="Crachá empresarial com foto e informações preto e branco frente e verso (Post para Instagram (45))">
            <a:hlinkClick r:id="" action="ppaction://media"/>
            <a:extLst>
              <a:ext uri="{FF2B5EF4-FFF2-40B4-BE49-F238E27FC236}">
                <a16:creationId xmlns:a16="http://schemas.microsoft.com/office/drawing/2014/main" id="{C5030086-64BA-A10D-D5CB-6C4236065C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736" t="28148" r="11451" b="28149"/>
          <a:stretch/>
        </p:blipFill>
        <p:spPr>
          <a:xfrm>
            <a:off x="4190110" y="2106428"/>
            <a:ext cx="6004348" cy="3778399"/>
          </a:xfrm>
          <a:prstGeom prst="wedgeEllipseCallout">
            <a:avLst>
              <a:gd name="adj1" fmla="val -45326"/>
              <a:gd name="adj2" fmla="val -53462"/>
            </a:avLst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70743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56A1-4C20-4C18-D3B0-AC4DF3C2F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9E087535-443A-99B9-5A7C-AE722276A902}"/>
              </a:ext>
            </a:extLst>
          </p:cNvPr>
          <p:cNvSpPr txBox="1"/>
          <p:nvPr/>
        </p:nvSpPr>
        <p:spPr>
          <a:xfrm>
            <a:off x="350521" y="635880"/>
            <a:ext cx="1153286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r>
              <a:rPr lang="pt-PT" b="1" dirty="0">
                <a:solidFill>
                  <a:schemeClr val="bg1"/>
                </a:solidFill>
                <a:latin typeface="Eurostile" panose="020B0504020202050204"/>
              </a:rPr>
              <a:t> </a:t>
            </a:r>
            <a:endParaRPr lang="en-GB" b="1" dirty="0">
              <a:solidFill>
                <a:schemeClr val="bg1"/>
              </a:solidFill>
              <a:latin typeface="Eurostile" panose="020B050402020205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38F75B-FB40-0513-1290-FEC828D1EAA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72014" y="1434996"/>
            <a:ext cx="10996085" cy="16165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sz="22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Actualmente, são vários os desafios enfrentados pelo mundo. A luta contra alterações climáticas, as guerras geopolíticas e comerciais, e a escassez de recursos naturais, exigem uma rápida adoção de soluções sustentáveis, estando o desenvolvimento e a transformação digital na liderança da mudança. </a:t>
            </a:r>
            <a:endParaRPr lang="pt-AO" altLang="pt-AO" sz="2200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DE246E9-22F8-D76E-C80C-52F97E662F2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72014" y="3200632"/>
            <a:ext cx="5761146" cy="30338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sz="21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portos marítimos, sendo fulcrais para o abastecimento global, são particularmente afetados por essas vicissitudes. Para se manterem competitivos e atenderem as necessidades da industria em constante evolução, necessitam de melhorar continuamente as suas estratégias de DIGITALIZAÇÃO.</a:t>
            </a:r>
            <a:endParaRPr lang="pt-AO" altLang="pt-AO" sz="2100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Transformação Digital: como a inteligência artificial (IA) está mudando ...">
            <a:extLst>
              <a:ext uri="{FF2B5EF4-FFF2-40B4-BE49-F238E27FC236}">
                <a16:creationId xmlns:a16="http://schemas.microsoft.com/office/drawing/2014/main" id="{D83115CB-D74A-2BE7-FB5F-34263484C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16" y="3175782"/>
            <a:ext cx="5011471" cy="3083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953952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DDA17-304F-E4C2-5EC7-266DBC6CC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11D2BDF9-9B29-7D5E-F853-7D4ABBB50337}"/>
              </a:ext>
            </a:extLst>
          </p:cNvPr>
          <p:cNvSpPr txBox="1"/>
          <p:nvPr/>
        </p:nvSpPr>
        <p:spPr>
          <a:xfrm>
            <a:off x="350521" y="635880"/>
            <a:ext cx="1153286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bg1"/>
                </a:solidFill>
                <a:latin typeface="Eurostile" panose="020B0504020202050204"/>
              </a:rPr>
              <a:t> </a:t>
            </a:r>
            <a:r>
              <a:rPr lang="pt-PT" b="1" dirty="0" err="1">
                <a:solidFill>
                  <a:schemeClr val="bg1"/>
                </a:solidFill>
                <a:latin typeface="Eurostile" panose="020B0504020202050204"/>
              </a:rPr>
              <a:t>Cont</a:t>
            </a:r>
            <a:r>
              <a:rPr lang="pt-PT" b="1" dirty="0">
                <a:solidFill>
                  <a:schemeClr val="bg1"/>
                </a:solidFill>
                <a:latin typeface="Eurostile" panose="020B0504020202050204"/>
              </a:rPr>
              <a:t>.</a:t>
            </a:r>
            <a:endParaRPr lang="en-GB" b="1" dirty="0">
              <a:solidFill>
                <a:schemeClr val="bg1"/>
              </a:solidFill>
              <a:latin typeface="Eurostile" panose="020B050402020205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3AD7D3-F530-7B02-4F81-962991E29A15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20179" y="1469621"/>
            <a:ext cx="10847919" cy="1547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sz="21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últimas décadas, tem-se assistido o culminar das tecnologias, tais como: internet </a:t>
            </a:r>
            <a:r>
              <a:rPr lang="pt-PT" sz="2100" dirty="0" err="1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21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100" dirty="0" err="1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</a:t>
            </a:r>
            <a:r>
              <a:rPr lang="pt-PT" sz="21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inteligência artificial, a </a:t>
            </a:r>
            <a:r>
              <a:rPr lang="pt-PT" sz="2100" dirty="0" err="1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pt-PT" sz="21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e a blockchain. Todas essas tecnologias transformaram processos tradicionais em processos automatizados e eficientes, aumento a produtividade e a eficiência operacional.</a:t>
            </a:r>
            <a:endParaRPr lang="pt-AO" altLang="pt-AO" sz="2100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D9D909A-C361-A074-B4CB-BE07E30CBEC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20179" y="3203128"/>
            <a:ext cx="10996086" cy="33082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acordo com um relatório redigido pela consultora </a:t>
            </a:r>
            <a:r>
              <a:rPr lang="pt-PT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Mckinsey</a:t>
            </a:r>
            <a:r>
              <a:rPr lang="pt-P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PT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pt-P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(2018), através de um investimento em tecnologias digitais é possível reduzir as despesas operacionais entre 25% à 55%, e aumentar a produtividade entre 10% à 35%. No entanto, é necessário ter em atenção a necessidade de reter talentos e de munir os operacionais técnicos de capacidades necessárias para saber fazer, ou seja, cumprirem os objetivos estratégicos da automação. Isto porque, existe uma escassez notória de técnicos especializados, e muitas autoridades portuárias subestimam a necessidade de adquirir capacidades, nomeadamente em termos de planeamento e execução de atividades (</a:t>
            </a:r>
            <a:r>
              <a:rPr lang="pt-PT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McKinsey</a:t>
            </a:r>
            <a:r>
              <a:rPr lang="pt-P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PT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pt-P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2018).</a:t>
            </a:r>
          </a:p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endParaRPr lang="pt-AO" altLang="pt-AO" dirty="0">
              <a:solidFill>
                <a:srgbClr val="1F3864"/>
              </a:solidFill>
              <a:latin typeface="Eurostile" panose="020B05040202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02155427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DAF99-527B-9656-0909-CB4A8A44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4F9B4094-F933-8635-BC1C-CA3AF47D396A}"/>
              </a:ext>
            </a:extLst>
          </p:cNvPr>
          <p:cNvSpPr txBox="1"/>
          <p:nvPr/>
        </p:nvSpPr>
        <p:spPr>
          <a:xfrm>
            <a:off x="350521" y="635880"/>
            <a:ext cx="1153286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Conceito– Digitalização em Operações Portuárias 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AA2DF-D76B-36EF-60A2-A5D88BAC700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72014" y="1629665"/>
            <a:ext cx="10996085" cy="12271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algn="just">
              <a:lnSpc>
                <a:spcPct val="115000"/>
              </a:lnSpc>
              <a:tabLst>
                <a:tab pos="457200" algn="l"/>
              </a:tabLst>
            </a:pPr>
            <a:r>
              <a:rPr lang="pt-PT" sz="220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Digitalização: </a:t>
            </a:r>
            <a:r>
              <a:rPr lang="pt-PT" sz="2200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processo de substituição de actividades manuais e burocráticas, por tecnologias integradas, envolvendo a utilização de equipamentos e softwares para converter dados físicos em código digital. </a:t>
            </a:r>
            <a:endParaRPr lang="pt-AO" altLang="pt-AO" sz="2200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764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36610-0525-79A7-3ED8-47A051A7C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4416E523-EBB4-545B-5E6F-098348A0A3D6}"/>
              </a:ext>
            </a:extLst>
          </p:cNvPr>
          <p:cNvSpPr txBox="1"/>
          <p:nvPr/>
        </p:nvSpPr>
        <p:spPr>
          <a:xfrm>
            <a:off x="350521" y="635880"/>
            <a:ext cx="1153286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Digitalização nos Terminais Portuários 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A909CF-EFD4-83C0-030F-2E2ED9AAF676}"/>
              </a:ext>
            </a:extLst>
          </p:cNvPr>
          <p:cNvSpPr txBox="1"/>
          <p:nvPr/>
        </p:nvSpPr>
        <p:spPr>
          <a:xfrm>
            <a:off x="582930" y="1287810"/>
            <a:ext cx="2929890" cy="4154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PT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 temos algumas tecnologias usadas em terminais portuários que podem ser adotadas para optimização das operações e aumento da produtividade.</a:t>
            </a:r>
            <a:endParaRPr lang="pt-AO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4C26F1ED-5D65-21C2-9FBD-543002B96072}"/>
              </a:ext>
            </a:extLst>
          </p:cNvPr>
          <p:cNvSpPr/>
          <p:nvPr/>
        </p:nvSpPr>
        <p:spPr>
          <a:xfrm>
            <a:off x="3581400" y="1173481"/>
            <a:ext cx="8301983" cy="5364480"/>
          </a:xfrm>
          <a:prstGeom prst="rect">
            <a:avLst/>
          </a:prstGeom>
          <a:gradFill>
            <a:gsLst>
              <a:gs pos="85000">
                <a:srgbClr val="19263D">
                  <a:alpha val="77000"/>
                </a:srgbClr>
              </a:gs>
              <a:gs pos="99000">
                <a:srgbClr val="19263D">
                  <a:alpha val="51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65A4288-F894-1060-06CE-164C7DFABD4F}"/>
              </a:ext>
            </a:extLst>
          </p:cNvPr>
          <p:cNvGrpSpPr/>
          <p:nvPr/>
        </p:nvGrpSpPr>
        <p:grpSpPr>
          <a:xfrm>
            <a:off x="3827195" y="1430810"/>
            <a:ext cx="2073075" cy="1882558"/>
            <a:chOff x="657275" y="1336554"/>
            <a:chExt cx="2073075" cy="1882558"/>
          </a:xfrm>
        </p:grpSpPr>
        <p:sp>
          <p:nvSpPr>
            <p:cNvPr id="14" name="Rectangle: Rounded Corners 65">
              <a:extLst>
                <a:ext uri="{FF2B5EF4-FFF2-40B4-BE49-F238E27FC236}">
                  <a16:creationId xmlns:a16="http://schemas.microsoft.com/office/drawing/2014/main" id="{EB925404-4562-08C5-7602-B53F21CB87BC}"/>
                </a:ext>
              </a:extLst>
            </p:cNvPr>
            <p:cNvSpPr/>
            <p:nvPr/>
          </p:nvSpPr>
          <p:spPr>
            <a:xfrm>
              <a:off x="736530" y="1336554"/>
              <a:ext cx="1882558" cy="1882558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15" name="TextBox 25">
              <a:extLst>
                <a:ext uri="{FF2B5EF4-FFF2-40B4-BE49-F238E27FC236}">
                  <a16:creationId xmlns:a16="http://schemas.microsoft.com/office/drawing/2014/main" id="{3D504EAD-AD7A-9F03-FF7F-E7F31EBD471B}"/>
                </a:ext>
              </a:extLst>
            </p:cNvPr>
            <p:cNvSpPr txBox="1"/>
            <p:nvPr/>
          </p:nvSpPr>
          <p:spPr>
            <a:xfrm>
              <a:off x="657275" y="2210440"/>
              <a:ext cx="2073075" cy="984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00"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 TOS</a:t>
              </a:r>
              <a:br>
                <a:rPr lang="en-US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Gestão Operacional do Terminal</a:t>
              </a:r>
            </a:p>
          </p:txBody>
        </p:sp>
        <p:pic>
          <p:nvPicPr>
            <p:cNvPr id="16" name="Gráfico 15" descr="Documento estrutura de tópicos">
              <a:extLst>
                <a:ext uri="{FF2B5EF4-FFF2-40B4-BE49-F238E27FC236}">
                  <a16:creationId xmlns:a16="http://schemas.microsoft.com/office/drawing/2014/main" id="{41C5CBD4-F6D5-E277-AFBF-72EF4DB1EF8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351167" y="1575479"/>
              <a:ext cx="709969" cy="709969"/>
            </a:xfrm>
            <a:prstGeom prst="rect">
              <a:avLst/>
            </a:pr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4721CE7-71E3-6C76-22A5-DF1795D0326D}"/>
              </a:ext>
            </a:extLst>
          </p:cNvPr>
          <p:cNvGrpSpPr/>
          <p:nvPr/>
        </p:nvGrpSpPr>
        <p:grpSpPr>
          <a:xfrm>
            <a:off x="6919567" y="1428265"/>
            <a:ext cx="1882287" cy="1882287"/>
            <a:chOff x="3254347" y="1336825"/>
            <a:chExt cx="1882287" cy="1882287"/>
          </a:xfrm>
        </p:grpSpPr>
        <p:sp>
          <p:nvSpPr>
            <p:cNvPr id="18" name="Rectangle: Rounded Corners 64">
              <a:extLst>
                <a:ext uri="{FF2B5EF4-FFF2-40B4-BE49-F238E27FC236}">
                  <a16:creationId xmlns:a16="http://schemas.microsoft.com/office/drawing/2014/main" id="{4895379C-698D-75B3-420A-DBB8FF660BD1}"/>
                </a:ext>
              </a:extLst>
            </p:cNvPr>
            <p:cNvSpPr/>
            <p:nvPr/>
          </p:nvSpPr>
          <p:spPr>
            <a:xfrm>
              <a:off x="3254347" y="1336825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19" name="TextBox 31">
              <a:extLst>
                <a:ext uri="{FF2B5EF4-FFF2-40B4-BE49-F238E27FC236}">
                  <a16:creationId xmlns:a16="http://schemas.microsoft.com/office/drawing/2014/main" id="{1F28F69B-784A-0457-6EB0-C44696A333E6}"/>
                </a:ext>
              </a:extLst>
            </p:cNvPr>
            <p:cNvSpPr txBox="1"/>
            <p:nvPr/>
          </p:nvSpPr>
          <p:spPr>
            <a:xfrm>
              <a:off x="3339441" y="2245256"/>
              <a:ext cx="1723779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RTE</a:t>
              </a:r>
            </a:p>
            <a:p>
              <a:pPr algn="ctr"/>
              <a:br>
                <a:rPr lang="pt-BR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</a:br>
              <a:r>
                <a:rPr lang="pt-BR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 Monitoramento de Frigorifico</a:t>
              </a:r>
            </a:p>
          </p:txBody>
        </p:sp>
      </p:grpSp>
      <p:pic>
        <p:nvPicPr>
          <p:cNvPr id="20" name="Gráfico 19">
            <a:extLst>
              <a:ext uri="{FF2B5EF4-FFF2-40B4-BE49-F238E27FC236}">
                <a16:creationId xmlns:a16="http://schemas.microsoft.com/office/drawing/2014/main" id="{C702754E-288F-449A-4565-A7BB2D5AA16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0164"/>
          <a:stretch/>
        </p:blipFill>
        <p:spPr>
          <a:xfrm>
            <a:off x="7355815" y="1526944"/>
            <a:ext cx="979589" cy="981926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BA57D38E-097D-1F0A-E6CD-0A884814D104}"/>
              </a:ext>
            </a:extLst>
          </p:cNvPr>
          <p:cNvGrpSpPr/>
          <p:nvPr/>
        </p:nvGrpSpPr>
        <p:grpSpPr>
          <a:xfrm>
            <a:off x="9729999" y="1422709"/>
            <a:ext cx="1882287" cy="1882287"/>
            <a:chOff x="4769379" y="1422709"/>
            <a:chExt cx="1882287" cy="1882287"/>
          </a:xfrm>
        </p:grpSpPr>
        <p:sp>
          <p:nvSpPr>
            <p:cNvPr id="24" name="Rectangle: Rounded Corners 63">
              <a:extLst>
                <a:ext uri="{FF2B5EF4-FFF2-40B4-BE49-F238E27FC236}">
                  <a16:creationId xmlns:a16="http://schemas.microsoft.com/office/drawing/2014/main" id="{D6BE08C7-9274-B610-1627-6D364F8B778D}"/>
                </a:ext>
              </a:extLst>
            </p:cNvPr>
            <p:cNvSpPr/>
            <p:nvPr/>
          </p:nvSpPr>
          <p:spPr>
            <a:xfrm>
              <a:off x="4769379" y="1422709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25" name="TextBox 33">
              <a:extLst>
                <a:ext uri="{FF2B5EF4-FFF2-40B4-BE49-F238E27FC236}">
                  <a16:creationId xmlns:a16="http://schemas.microsoft.com/office/drawing/2014/main" id="{38E41F5C-ECF0-2ED3-B90A-F42DD2BB3888}"/>
                </a:ext>
              </a:extLst>
            </p:cNvPr>
            <p:cNvSpPr txBox="1"/>
            <p:nvPr/>
          </p:nvSpPr>
          <p:spPr>
            <a:xfrm>
              <a:off x="4883590" y="2372982"/>
              <a:ext cx="1723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OCR</a:t>
              </a:r>
            </a:p>
            <a:p>
              <a:pPr algn="ctr"/>
              <a:r>
                <a:rPr lang="pt-BR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Gate Automatico</a:t>
              </a:r>
            </a:p>
          </p:txBody>
        </p:sp>
        <p:pic>
          <p:nvPicPr>
            <p:cNvPr id="26" name="Gráfico 25" descr="Camião destaque">
              <a:extLst>
                <a:ext uri="{FF2B5EF4-FFF2-40B4-BE49-F238E27FC236}">
                  <a16:creationId xmlns:a16="http://schemas.microsoft.com/office/drawing/2014/main" id="{23FAA416-CE12-5E9C-7763-AFA3537E30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376498" y="1607084"/>
              <a:ext cx="737962" cy="737962"/>
            </a:xfrm>
            <a:prstGeom prst="rect">
              <a:avLst/>
            </a:prstGeom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880FA2A6-1A8B-F339-5BE8-4BAC7F9DC66D}"/>
              </a:ext>
            </a:extLst>
          </p:cNvPr>
          <p:cNvGrpSpPr/>
          <p:nvPr/>
        </p:nvGrpSpPr>
        <p:grpSpPr>
          <a:xfrm>
            <a:off x="3938421" y="3898735"/>
            <a:ext cx="1882287" cy="1882287"/>
            <a:chOff x="9613002" y="1336825"/>
            <a:chExt cx="1882287" cy="1882287"/>
          </a:xfrm>
        </p:grpSpPr>
        <p:sp>
          <p:nvSpPr>
            <p:cNvPr id="28" name="Rectangle: Rounded Corners 60">
              <a:extLst>
                <a:ext uri="{FF2B5EF4-FFF2-40B4-BE49-F238E27FC236}">
                  <a16:creationId xmlns:a16="http://schemas.microsoft.com/office/drawing/2014/main" id="{BC9CCB03-23C4-61C7-ECF4-A474B7AC92DB}"/>
                </a:ext>
              </a:extLst>
            </p:cNvPr>
            <p:cNvSpPr/>
            <p:nvPr/>
          </p:nvSpPr>
          <p:spPr>
            <a:xfrm>
              <a:off x="9613002" y="1336825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29" name="TextBox 38">
              <a:extLst>
                <a:ext uri="{FF2B5EF4-FFF2-40B4-BE49-F238E27FC236}">
                  <a16:creationId xmlns:a16="http://schemas.microsoft.com/office/drawing/2014/main" id="{A6111FCF-5014-BD5A-6D63-3C7ED9D3D8C3}"/>
                </a:ext>
              </a:extLst>
            </p:cNvPr>
            <p:cNvSpPr txBox="1"/>
            <p:nvPr/>
          </p:nvSpPr>
          <p:spPr>
            <a:xfrm>
              <a:off x="9703228" y="2468971"/>
              <a:ext cx="1594913" cy="461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RDT</a:t>
              </a:r>
            </a:p>
          </p:txBody>
        </p:sp>
        <p:pic>
          <p:nvPicPr>
            <p:cNvPr id="30" name="Gráfico 29" descr="Tablet destaque">
              <a:extLst>
                <a:ext uri="{FF2B5EF4-FFF2-40B4-BE49-F238E27FC236}">
                  <a16:creationId xmlns:a16="http://schemas.microsoft.com/office/drawing/2014/main" id="{C6C227DF-026C-987F-1990-BB906B9EC3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117835" y="1525045"/>
              <a:ext cx="875610" cy="875610"/>
            </a:xfrm>
            <a:prstGeom prst="rect">
              <a:avLst/>
            </a:prstGeom>
          </p:spPr>
        </p:pic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B7683F7E-DA9A-DB13-B98C-98AE92C1F7A3}"/>
              </a:ext>
            </a:extLst>
          </p:cNvPr>
          <p:cNvGrpSpPr/>
          <p:nvPr/>
        </p:nvGrpSpPr>
        <p:grpSpPr>
          <a:xfrm>
            <a:off x="7839861" y="3883495"/>
            <a:ext cx="1882287" cy="1882287"/>
            <a:chOff x="9613002" y="1336825"/>
            <a:chExt cx="1882287" cy="1882287"/>
          </a:xfrm>
        </p:grpSpPr>
        <p:sp>
          <p:nvSpPr>
            <p:cNvPr id="32" name="Rectangle: Rounded Corners 60">
              <a:extLst>
                <a:ext uri="{FF2B5EF4-FFF2-40B4-BE49-F238E27FC236}">
                  <a16:creationId xmlns:a16="http://schemas.microsoft.com/office/drawing/2014/main" id="{F984DBD3-7627-8AEA-B46A-D582B6B24ED8}"/>
                </a:ext>
              </a:extLst>
            </p:cNvPr>
            <p:cNvSpPr/>
            <p:nvPr/>
          </p:nvSpPr>
          <p:spPr>
            <a:xfrm>
              <a:off x="9613002" y="1336825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33" name="TextBox 38">
              <a:extLst>
                <a:ext uri="{FF2B5EF4-FFF2-40B4-BE49-F238E27FC236}">
                  <a16:creationId xmlns:a16="http://schemas.microsoft.com/office/drawing/2014/main" id="{ABBEC6A0-B19B-2104-F839-F5423DF9A75F}"/>
                </a:ext>
              </a:extLst>
            </p:cNvPr>
            <p:cNvSpPr txBox="1"/>
            <p:nvPr/>
          </p:nvSpPr>
          <p:spPr>
            <a:xfrm>
              <a:off x="9709957" y="2457403"/>
              <a:ext cx="1723779" cy="419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App Stuffing</a:t>
              </a:r>
            </a:p>
          </p:txBody>
        </p:sp>
        <p:pic>
          <p:nvPicPr>
            <p:cNvPr id="34" name="Gráfico 33" descr="Tablet destaque">
              <a:extLst>
                <a:ext uri="{FF2B5EF4-FFF2-40B4-BE49-F238E27FC236}">
                  <a16:creationId xmlns:a16="http://schemas.microsoft.com/office/drawing/2014/main" id="{B859BFD3-7700-44A4-5A64-B3D924A2E2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117835" y="1525045"/>
              <a:ext cx="875610" cy="875610"/>
            </a:xfrm>
            <a:prstGeom prst="rect">
              <a:avLst/>
            </a:prstGeom>
          </p:spPr>
        </p:pic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BA79B2AD-AA67-91A6-CAED-2605A334CBE8}"/>
              </a:ext>
            </a:extLst>
          </p:cNvPr>
          <p:cNvGrpSpPr/>
          <p:nvPr/>
        </p:nvGrpSpPr>
        <p:grpSpPr>
          <a:xfrm>
            <a:off x="9790581" y="3875875"/>
            <a:ext cx="1882287" cy="1882287"/>
            <a:chOff x="9613002" y="1336825"/>
            <a:chExt cx="1882287" cy="1882287"/>
          </a:xfrm>
        </p:grpSpPr>
        <p:sp>
          <p:nvSpPr>
            <p:cNvPr id="36" name="Rectangle: Rounded Corners 60">
              <a:extLst>
                <a:ext uri="{FF2B5EF4-FFF2-40B4-BE49-F238E27FC236}">
                  <a16:creationId xmlns:a16="http://schemas.microsoft.com/office/drawing/2014/main" id="{20237315-CACE-CD1B-CEAA-1681C706FCA0}"/>
                </a:ext>
              </a:extLst>
            </p:cNvPr>
            <p:cNvSpPr/>
            <p:nvPr/>
          </p:nvSpPr>
          <p:spPr>
            <a:xfrm>
              <a:off x="9613002" y="1336825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37" name="TextBox 38">
              <a:extLst>
                <a:ext uri="{FF2B5EF4-FFF2-40B4-BE49-F238E27FC236}">
                  <a16:creationId xmlns:a16="http://schemas.microsoft.com/office/drawing/2014/main" id="{B618012D-E1DB-F502-8064-7CD60D42828F}"/>
                </a:ext>
              </a:extLst>
            </p:cNvPr>
            <p:cNvSpPr txBox="1"/>
            <p:nvPr/>
          </p:nvSpPr>
          <p:spPr>
            <a:xfrm>
              <a:off x="9698908" y="2476591"/>
              <a:ext cx="1723779" cy="615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App Damage Report</a:t>
              </a:r>
            </a:p>
          </p:txBody>
        </p:sp>
        <p:pic>
          <p:nvPicPr>
            <p:cNvPr id="38" name="Gráfico 37" descr="Tablet destaque">
              <a:extLst>
                <a:ext uri="{FF2B5EF4-FFF2-40B4-BE49-F238E27FC236}">
                  <a16:creationId xmlns:a16="http://schemas.microsoft.com/office/drawing/2014/main" id="{2B228162-A4CF-1E45-C25B-BA213A74B7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117835" y="1525045"/>
              <a:ext cx="875610" cy="875610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D6236CC-0AE6-2E49-80F1-1EF5DA90AD2C}"/>
              </a:ext>
            </a:extLst>
          </p:cNvPr>
          <p:cNvGrpSpPr/>
          <p:nvPr/>
        </p:nvGrpSpPr>
        <p:grpSpPr>
          <a:xfrm>
            <a:off x="5893140" y="3895084"/>
            <a:ext cx="1882287" cy="1882287"/>
            <a:chOff x="7379040" y="1342384"/>
            <a:chExt cx="1882287" cy="1882287"/>
          </a:xfrm>
        </p:grpSpPr>
        <p:sp>
          <p:nvSpPr>
            <p:cNvPr id="40" name="Rectangle: Rounded Corners 34">
              <a:extLst>
                <a:ext uri="{FF2B5EF4-FFF2-40B4-BE49-F238E27FC236}">
                  <a16:creationId xmlns:a16="http://schemas.microsoft.com/office/drawing/2014/main" id="{D05F9C95-1539-89AE-4797-C5232C247602}"/>
                </a:ext>
              </a:extLst>
            </p:cNvPr>
            <p:cNvSpPr/>
            <p:nvPr/>
          </p:nvSpPr>
          <p:spPr>
            <a:xfrm>
              <a:off x="7379040" y="1342384"/>
              <a:ext cx="1882287" cy="1882287"/>
            </a:xfrm>
            <a:prstGeom prst="roundRect">
              <a:avLst>
                <a:gd name="adj" fmla="val 2632"/>
              </a:avLst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100" dirty="0">
                <a:latin typeface="Montserrat" panose="00000500000000000000" pitchFamily="2" charset="0"/>
              </a:endParaRPr>
            </a:p>
          </p:txBody>
        </p:sp>
        <p:sp>
          <p:nvSpPr>
            <p:cNvPr id="41" name="TextBox 35">
              <a:extLst>
                <a:ext uri="{FF2B5EF4-FFF2-40B4-BE49-F238E27FC236}">
                  <a16:creationId xmlns:a16="http://schemas.microsoft.com/office/drawing/2014/main" id="{37D79A2C-833C-3094-224D-2D751581EB86}"/>
                </a:ext>
              </a:extLst>
            </p:cNvPr>
            <p:cNvSpPr txBox="1"/>
            <p:nvPr/>
          </p:nvSpPr>
          <p:spPr>
            <a:xfrm>
              <a:off x="7459589" y="2481251"/>
              <a:ext cx="17237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CCTV</a:t>
              </a:r>
            </a:p>
            <a:p>
              <a:pPr algn="ctr"/>
              <a:r>
                <a:rPr lang="pt-BR" sz="12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Video Vigilancia</a:t>
              </a:r>
            </a:p>
          </p:txBody>
        </p:sp>
        <p:pic>
          <p:nvPicPr>
            <p:cNvPr id="42" name="Gráfico 41" descr="Câmara de segurança destaque">
              <a:extLst>
                <a:ext uri="{FF2B5EF4-FFF2-40B4-BE49-F238E27FC236}">
                  <a16:creationId xmlns:a16="http://schemas.microsoft.com/office/drawing/2014/main" id="{98270E1D-47F1-CE13-6C40-32F709C542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804460" y="1516809"/>
              <a:ext cx="1041333" cy="1041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37477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Digitalização Nacional — Alfândegas e Porto de Luanda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1" descr="/sessions/gracious-upbeat-brown/mnt/outputs/tmpl_port_photo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32320" y="1234440"/>
            <a:ext cx="4507992" cy="52578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640" y="1487277"/>
            <a:ext cx="6309360" cy="2627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Para além dos terminais privados, Angola tem avançado de forma significativa </a:t>
            </a:r>
            <a:r>
              <a:rPr lang="en-US" sz="2000" kern="120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 processos 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digitalização</a:t>
            </a:r>
            <a:r>
              <a:rPr lang="en-US" sz="2000" kern="120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mesmo a nível do sector Público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temos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modernização aduaneira, com a Administração Geral Tributária (AGT), e a gestão administrativa portuária, com o Porto de Luanda.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548640" y="429768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 novo sistema aduaneiro ASY5 e a Janela Única Portuária (JUP), incluindo a sua expansão a outros portos do país.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gracious-upbeat-brown/mnt/outputs/sogester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0" y="201168"/>
            <a:ext cx="1783080" cy="3383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7472" y="640080"/>
            <a:ext cx="11494008" cy="457200"/>
          </a:xfrm>
          <a:prstGeom prst="rect">
            <a:avLst/>
          </a:prstGeom>
          <a:solidFill>
            <a:srgbClr val="00206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2920" y="6400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AGT — Do ASYCUDA WORLD ao ASY5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 flipH="1">
            <a:off x="-201168" y="6473952"/>
            <a:ext cx="749808" cy="384048"/>
          </a:xfrm>
          <a:prstGeom prst="parallelogram">
            <a:avLst/>
          </a:prstGeom>
          <a:solidFill>
            <a:srgbClr val="28397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128016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634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Em Janeiro de 2026, a Administração Geral Tributária (AGT) tornou Angola o primeiro país do mundo a colocar em operação o ASY5, a 5.ª geração do sistema aduaneiro ASYCUDA, desenvolvido pelo Programa ASYCUDA da UNCTAD.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640" y="224028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86384" y="245973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26" y="2523378"/>
            <a:ext cx="403068" cy="4030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86384" y="31089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Manifesto de Carga Marítima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786384" y="3538728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Registo e gestão electrónica do manifesto de carga desde a chegada do navio.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297680" y="224028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4535424" y="245973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066" y="2523378"/>
            <a:ext cx="403068" cy="4030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35424" y="31089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Declaração Aduaneira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4535424" y="3538728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Processamento integrado da declaração, do registo à liberação da mercadoria.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046720" y="2240280"/>
            <a:ext cx="3529584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8284464" y="2459736"/>
            <a:ext cx="530352" cy="530352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8106" y="2523378"/>
            <a:ext cx="403068" cy="40306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84464" y="31089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Contabilidade e Pagamentos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8284464" y="3538728"/>
            <a:ext cx="30723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Gestão financeira e de pagamentos aduaneiros de forma digital e integrada.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48640" y="4526280"/>
            <a:ext cx="11091672" cy="1691640"/>
          </a:xfrm>
          <a:prstGeom prst="rect">
            <a:avLst/>
          </a:prstGeom>
          <a:solidFill>
            <a:srgbClr val="19263D"/>
          </a:solidFill>
          <a:ln/>
          <a:effectLst>
            <a:outerShdw blurRad="76200" dist="25400" dir="5400000" algn="bl" rotWithShape="0">
              <a:srgbClr val="16242F">
                <a:alpha val="1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A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822960" y="46817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8FA6D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PIONEIRISMO MUNDIAL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822960" y="4983480"/>
            <a:ext cx="1056132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Adesão formalizada junto da CNUCED (Genebra) em Junho de 2024  →  Lançamento operacional em 5 de Janeiro de 2026, na 4.ª Repartição Fiscal, no Lobito  →  Angola é o primeiro país do mundo com o ASY5 em operação real, construído sobre a ASYCUDA Cloud Framework, 100% web, sem licenciamento comercial.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11551615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44536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2F2F2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21944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21944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21944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21944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39394</TotalTime>
  <Words>2191</Words>
  <Application>Microsoft Office PowerPoint</Application>
  <PresentationFormat>Ecrã Panorâmico</PresentationFormat>
  <Paragraphs>176</Paragraphs>
  <Slides>18</Slides>
  <Notes>17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18</vt:i4>
      </vt:variant>
    </vt:vector>
  </HeadingPairs>
  <TitlesOfParts>
    <vt:vector size="27" baseType="lpstr">
      <vt:lpstr>Aptos</vt:lpstr>
      <vt:lpstr>Arial</vt:lpstr>
      <vt:lpstr>Arial Black</vt:lpstr>
      <vt:lpstr>Calibri</vt:lpstr>
      <vt:lpstr>Eurostile</vt:lpstr>
      <vt:lpstr>Montserrat</vt:lpstr>
      <vt:lpstr>Sen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Nyurca dos Santos</dc:creator>
  <cp:lastModifiedBy>Juliao Eduardo</cp:lastModifiedBy>
  <cp:revision>727</cp:revision>
  <cp:lastPrinted>2020-01-14T15:30:51Z</cp:lastPrinted>
  <dcterms:modified xsi:type="dcterms:W3CDTF">2026-07-28T14:25:27Z</dcterms:modified>
</cp:coreProperties>
</file>