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5" r:id="rId2"/>
    <p:sldId id="274" r:id="rId3"/>
    <p:sldId id="256" r:id="rId4"/>
    <p:sldId id="257" r:id="rId5"/>
    <p:sldId id="258" r:id="rId6"/>
    <p:sldId id="260" r:id="rId7"/>
    <p:sldId id="261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Jacinto (ALT)" userId="2c463acd-a23d-4300-9643-63ae32174b6b" providerId="ADAL" clId="{A8FE68EF-08F1-4561-9CAB-77D5E0635573}"/>
    <pc:docChg chg="custSel modSld">
      <pc:chgData name="Jose Jacinto (ALT)" userId="2c463acd-a23d-4300-9643-63ae32174b6b" providerId="ADAL" clId="{A8FE68EF-08F1-4561-9CAB-77D5E0635573}" dt="2026-07-30T14:58:13.720" v="118" actId="478"/>
      <pc:docMkLst>
        <pc:docMk/>
      </pc:docMkLst>
      <pc:sldChg chg="modSp mod">
        <pc:chgData name="Jose Jacinto (ALT)" userId="2c463acd-a23d-4300-9643-63ae32174b6b" providerId="ADAL" clId="{A8FE68EF-08F1-4561-9CAB-77D5E0635573}" dt="2026-07-30T14:45:13.521" v="3" actId="27636"/>
        <pc:sldMkLst>
          <pc:docMk/>
          <pc:sldMk cId="0" sldId="258"/>
        </pc:sldMkLst>
        <pc:spChg chg="mod">
          <ac:chgData name="Jose Jacinto (ALT)" userId="2c463acd-a23d-4300-9643-63ae32174b6b" providerId="ADAL" clId="{A8FE68EF-08F1-4561-9CAB-77D5E0635573}" dt="2026-07-30T14:45:13.521" v="3" actId="27636"/>
          <ac:spMkLst>
            <pc:docMk/>
            <pc:sldMk cId="0" sldId="258"/>
            <ac:spMk id="2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46:49.610" v="9" actId="20577"/>
        <pc:sldMkLst>
          <pc:docMk/>
          <pc:sldMk cId="0" sldId="259"/>
        </pc:sldMkLst>
        <pc:spChg chg="mod">
          <ac:chgData name="Jose Jacinto (ALT)" userId="2c463acd-a23d-4300-9643-63ae32174b6b" providerId="ADAL" clId="{A8FE68EF-08F1-4561-9CAB-77D5E0635573}" dt="2026-07-30T14:46:29.206" v="5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46:49.610" v="9" actId="20577"/>
          <ac:spMkLst>
            <pc:docMk/>
            <pc:sldMk cId="0" sldId="259"/>
            <ac:spMk id="15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47:56.306" v="19" actId="20577"/>
        <pc:sldMkLst>
          <pc:docMk/>
          <pc:sldMk cId="0" sldId="262"/>
        </pc:sldMkLst>
        <pc:spChg chg="mod">
          <ac:chgData name="Jose Jacinto (ALT)" userId="2c463acd-a23d-4300-9643-63ae32174b6b" providerId="ADAL" clId="{A8FE68EF-08F1-4561-9CAB-77D5E0635573}" dt="2026-07-30T14:47:30.455" v="13" actId="20577"/>
          <ac:spMkLst>
            <pc:docMk/>
            <pc:sldMk cId="0" sldId="262"/>
            <ac:spMk id="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47:37.998" v="15" actId="20577"/>
          <ac:spMkLst>
            <pc:docMk/>
            <pc:sldMk cId="0" sldId="262"/>
            <ac:spMk id="10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47:56.306" v="19" actId="20577"/>
          <ac:spMkLst>
            <pc:docMk/>
            <pc:sldMk cId="0" sldId="262"/>
            <ac:spMk id="18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48:58.658" v="25" actId="20577"/>
        <pc:sldMkLst>
          <pc:docMk/>
          <pc:sldMk cId="0" sldId="263"/>
        </pc:sldMkLst>
        <pc:spChg chg="mod">
          <ac:chgData name="Jose Jacinto (ALT)" userId="2c463acd-a23d-4300-9643-63ae32174b6b" providerId="ADAL" clId="{A8FE68EF-08F1-4561-9CAB-77D5E0635573}" dt="2026-07-30T14:48:58.658" v="25" actId="20577"/>
          <ac:spMkLst>
            <pc:docMk/>
            <pc:sldMk cId="0" sldId="263"/>
            <ac:spMk id="21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0:16.036" v="39" actId="20577"/>
        <pc:sldMkLst>
          <pc:docMk/>
          <pc:sldMk cId="0" sldId="264"/>
        </pc:sldMkLst>
        <pc:spChg chg="mod">
          <ac:chgData name="Jose Jacinto (ALT)" userId="2c463acd-a23d-4300-9643-63ae32174b6b" providerId="ADAL" clId="{A8FE68EF-08F1-4561-9CAB-77D5E0635573}" dt="2026-07-30T14:49:22.995" v="27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49:45.439" v="33" actId="20577"/>
          <ac:spMkLst>
            <pc:docMk/>
            <pc:sldMk cId="0" sldId="264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49:59.505" v="35" actId="20577"/>
          <ac:spMkLst>
            <pc:docMk/>
            <pc:sldMk cId="0" sldId="264"/>
            <ac:spMk id="16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0:08.207" v="37" actId="20577"/>
          <ac:spMkLst>
            <pc:docMk/>
            <pc:sldMk cId="0" sldId="264"/>
            <ac:spMk id="2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0:16.036" v="39" actId="20577"/>
          <ac:spMkLst>
            <pc:docMk/>
            <pc:sldMk cId="0" sldId="264"/>
            <ac:spMk id="28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0:57.051" v="45" actId="20577"/>
        <pc:sldMkLst>
          <pc:docMk/>
          <pc:sldMk cId="0" sldId="265"/>
        </pc:sldMkLst>
        <pc:spChg chg="mod">
          <ac:chgData name="Jose Jacinto (ALT)" userId="2c463acd-a23d-4300-9643-63ae32174b6b" providerId="ADAL" clId="{A8FE68EF-08F1-4561-9CAB-77D5E0635573}" dt="2026-07-30T14:50:47.522" v="41" actId="20577"/>
          <ac:spMkLst>
            <pc:docMk/>
            <pc:sldMk cId="0" sldId="265"/>
            <ac:spMk id="15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0:57.051" v="45" actId="20577"/>
          <ac:spMkLst>
            <pc:docMk/>
            <pc:sldMk cId="0" sldId="265"/>
            <ac:spMk id="19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2:38.528" v="51" actId="20577"/>
        <pc:sldMkLst>
          <pc:docMk/>
          <pc:sldMk cId="0" sldId="266"/>
        </pc:sldMkLst>
        <pc:spChg chg="mod">
          <ac:chgData name="Jose Jacinto (ALT)" userId="2c463acd-a23d-4300-9643-63ae32174b6b" providerId="ADAL" clId="{A8FE68EF-08F1-4561-9CAB-77D5E0635573}" dt="2026-07-30T14:52:25.550" v="49" actId="20577"/>
          <ac:spMkLst>
            <pc:docMk/>
            <pc:sldMk cId="0" sldId="266"/>
            <ac:spMk id="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2:38.528" v="51" actId="20577"/>
          <ac:spMkLst>
            <pc:docMk/>
            <pc:sldMk cId="0" sldId="266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2:15.730" v="47" actId="20577"/>
          <ac:spMkLst>
            <pc:docMk/>
            <pc:sldMk cId="0" sldId="266"/>
            <ac:spMk id="19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3:13.520" v="63" actId="20577"/>
        <pc:sldMkLst>
          <pc:docMk/>
          <pc:sldMk cId="0" sldId="267"/>
        </pc:sldMkLst>
        <pc:spChg chg="mod">
          <ac:chgData name="Jose Jacinto (ALT)" userId="2c463acd-a23d-4300-9643-63ae32174b6b" providerId="ADAL" clId="{A8FE68EF-08F1-4561-9CAB-77D5E0635573}" dt="2026-07-30T14:52:49.851" v="53" actId="20577"/>
          <ac:spMkLst>
            <pc:docMk/>
            <pc:sldMk cId="0" sldId="267"/>
            <ac:spMk id="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3:13.520" v="63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4:22.358" v="77" actId="20577"/>
        <pc:sldMkLst>
          <pc:docMk/>
          <pc:sldMk cId="0" sldId="268"/>
        </pc:sldMkLst>
        <pc:spChg chg="mod">
          <ac:chgData name="Jose Jacinto (ALT)" userId="2c463acd-a23d-4300-9643-63ae32174b6b" providerId="ADAL" clId="{A8FE68EF-08F1-4561-9CAB-77D5E0635573}" dt="2026-07-30T14:53:55.842" v="71" actId="20577"/>
          <ac:spMkLst>
            <pc:docMk/>
            <pc:sldMk cId="0" sldId="268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4:10.733" v="73" actId="20577"/>
          <ac:spMkLst>
            <pc:docMk/>
            <pc:sldMk cId="0" sldId="268"/>
            <ac:spMk id="11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4:16.180" v="75" actId="20577"/>
          <ac:spMkLst>
            <pc:docMk/>
            <pc:sldMk cId="0" sldId="268"/>
            <ac:spMk id="14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4:22.358" v="77" actId="20577"/>
          <ac:spMkLst>
            <pc:docMk/>
            <pc:sldMk cId="0" sldId="268"/>
            <ac:spMk id="15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6:13.751" v="102" actId="20577"/>
        <pc:sldMkLst>
          <pc:docMk/>
          <pc:sldMk cId="0" sldId="269"/>
        </pc:sldMkLst>
        <pc:spChg chg="mod">
          <ac:chgData name="Jose Jacinto (ALT)" userId="2c463acd-a23d-4300-9643-63ae32174b6b" providerId="ADAL" clId="{A8FE68EF-08F1-4561-9CAB-77D5E0635573}" dt="2026-07-30T14:54:47.705" v="79" actId="20577"/>
          <ac:spMkLst>
            <pc:docMk/>
            <pc:sldMk cId="0" sldId="269"/>
            <ac:spMk id="2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4:55.251" v="81" actId="20577"/>
          <ac:spMkLst>
            <pc:docMk/>
            <pc:sldMk cId="0" sldId="269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5:32.548" v="96" actId="20577"/>
          <ac:spMkLst>
            <pc:docMk/>
            <pc:sldMk cId="0" sldId="269"/>
            <ac:spMk id="16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5:45.513" v="98" actId="20577"/>
          <ac:spMkLst>
            <pc:docMk/>
            <pc:sldMk cId="0" sldId="269"/>
            <ac:spMk id="21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6:13.751" v="102" actId="20577"/>
          <ac:spMkLst>
            <pc:docMk/>
            <pc:sldMk cId="0" sldId="269"/>
            <ac:spMk id="31" creationId="{00000000-0000-0000-0000-000000000000}"/>
          </ac:spMkLst>
        </pc:spChg>
      </pc:sldChg>
      <pc:sldChg chg="modSp mod">
        <pc:chgData name="Jose Jacinto (ALT)" userId="2c463acd-a23d-4300-9643-63ae32174b6b" providerId="ADAL" clId="{A8FE68EF-08F1-4561-9CAB-77D5E0635573}" dt="2026-07-30T14:56:56.786" v="106" actId="20577"/>
        <pc:sldMkLst>
          <pc:docMk/>
          <pc:sldMk cId="0" sldId="270"/>
        </pc:sldMkLst>
        <pc:spChg chg="mod">
          <ac:chgData name="Jose Jacinto (ALT)" userId="2c463acd-a23d-4300-9643-63ae32174b6b" providerId="ADAL" clId="{A8FE68EF-08F1-4561-9CAB-77D5E0635573}" dt="2026-07-30T14:56:40.008" v="104" actId="20577"/>
          <ac:spMkLst>
            <pc:docMk/>
            <pc:sldMk cId="0" sldId="270"/>
            <ac:spMk id="3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6:56.786" v="106" actId="20577"/>
          <ac:spMkLst>
            <pc:docMk/>
            <pc:sldMk cId="0" sldId="270"/>
            <ac:spMk id="15" creationId="{00000000-0000-0000-0000-000000000000}"/>
          </ac:spMkLst>
        </pc:spChg>
      </pc:sldChg>
      <pc:sldChg chg="delSp modSp mod">
        <pc:chgData name="Jose Jacinto (ALT)" userId="2c463acd-a23d-4300-9643-63ae32174b6b" providerId="ADAL" clId="{A8FE68EF-08F1-4561-9CAB-77D5E0635573}" dt="2026-07-30T14:58:13.720" v="118" actId="478"/>
        <pc:sldMkLst>
          <pc:docMk/>
          <pc:sldMk cId="0" sldId="273"/>
        </pc:sldMkLst>
        <pc:spChg chg="del">
          <ac:chgData name="Jose Jacinto (ALT)" userId="2c463acd-a23d-4300-9643-63ae32174b6b" providerId="ADAL" clId="{A8FE68EF-08F1-4561-9CAB-77D5E0635573}" dt="2026-07-30T14:58:13.720" v="118" actId="478"/>
          <ac:spMkLst>
            <pc:docMk/>
            <pc:sldMk cId="0" sldId="273"/>
            <ac:spMk id="4" creationId="{00000000-0000-0000-0000-000000000000}"/>
          </ac:spMkLst>
        </pc:spChg>
        <pc:spChg chg="del">
          <ac:chgData name="Jose Jacinto (ALT)" userId="2c463acd-a23d-4300-9643-63ae32174b6b" providerId="ADAL" clId="{A8FE68EF-08F1-4561-9CAB-77D5E0635573}" dt="2026-07-30T14:58:09.897" v="117" actId="478"/>
          <ac:spMkLst>
            <pc:docMk/>
            <pc:sldMk cId="0" sldId="273"/>
            <ac:spMk id="5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7:58.751" v="116" actId="20577"/>
          <ac:spMkLst>
            <pc:docMk/>
            <pc:sldMk cId="0" sldId="273"/>
            <ac:spMk id="9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7:50.770" v="114" actId="20577"/>
          <ac:spMkLst>
            <pc:docMk/>
            <pc:sldMk cId="0" sldId="273"/>
            <ac:spMk id="11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7:41.591" v="112" actId="20577"/>
          <ac:spMkLst>
            <pc:docMk/>
            <pc:sldMk cId="0" sldId="273"/>
            <ac:spMk id="15" creationId="{00000000-0000-0000-0000-000000000000}"/>
          </ac:spMkLst>
        </pc:spChg>
        <pc:spChg chg="mod">
          <ac:chgData name="Jose Jacinto (ALT)" userId="2c463acd-a23d-4300-9643-63ae32174b6b" providerId="ADAL" clId="{A8FE68EF-08F1-4561-9CAB-77D5E0635573}" dt="2026-07-30T14:57:18.358" v="110" actId="20577"/>
          <ac:spMkLst>
            <pc:docMk/>
            <pc:sldMk cId="0" sldId="273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0EDA4-CB2F-484C-83C7-5A6C57890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99B8BE-88B8-AB90-8ECB-6E044051A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77BBA3-2336-DD2D-EE65-EB2FBB295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Capa uses uploaded image set in Imagens.pptx and ALT colour palette from mini_charte_ALT.pdf.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A72AA-B0AA-3353-E3F6-381E2F07E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51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Roadmap combines both previous presentations and the Part 3 migration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Content migrated from the existing ALT practical example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Final message combines the two prepared decks and the uploaded image 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Capa uses uploaded image set in Imagens.pptx and ALT colour palette from mini_charte_ALT.pdf.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Structure combines the two previous presentations and the Part 3 migration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The quantitative points are carried over from the researched deck and should be cited in speaker notes when presented externally.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 on this slide was generated with Microsoft Copilot.
- Uses ALT palette from mini_charte_ALT.pdf: #1B365F, #00A6C1 and #EED58E.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Content migrated from the original deck and styled with ALT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4C9762-58C9-1995-6B8A-2D204FEEE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96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 porto digital ao corredor inteligente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 maturidade digital avanca em camadas. Cada camada so cria valor se a anterior estiver funcional.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143000" y="1508760"/>
            <a:ext cx="9921240" cy="960120"/>
          </a:xfrm>
          <a:prstGeom prst="roundRect">
            <a:avLst>
              <a:gd name="adj" fmla="val 14286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417320" y="1783080"/>
            <a:ext cx="411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103120" y="1673352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Porto Digital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103120" y="2039112"/>
            <a:ext cx="7132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TOS • Gate • e-Payments • Documentos digitais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577840" y="2496312"/>
            <a:ext cx="502920" cy="320040"/>
          </a:xfrm>
          <a:prstGeom prst="down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143000" y="2926080"/>
            <a:ext cx="9921240" cy="960120"/>
          </a:xfrm>
          <a:prstGeom prst="roundRect">
            <a:avLst>
              <a:gd name="adj" fmla="val 14286"/>
            </a:avLst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417320" y="3200400"/>
            <a:ext cx="411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103120" y="3090672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Comunidade Portuaria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103120" y="3456432"/>
            <a:ext cx="7132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Porto • Alfandega • Agentes • Transitarios • Ferrovia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577840" y="3913632"/>
            <a:ext cx="502920" cy="320040"/>
          </a:xfrm>
          <a:prstGeom prst="down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143000" y="4343400"/>
            <a:ext cx="9921240" cy="960120"/>
          </a:xfrm>
          <a:prstGeom prst="roundRect">
            <a:avLst>
              <a:gd name="adj" fmla="val 14286"/>
            </a:avLst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417320" y="4617720"/>
            <a:ext cx="411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103120" y="4507992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Corredor Inteligente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2103120" y="4873752"/>
            <a:ext cx="7132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Lobito • Luau • Kolwezi • Lubumbashi • Ndola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85800" y="5577840"/>
            <a:ext cx="10835640" cy="502920"/>
          </a:xfrm>
          <a:prstGeom prst="roundRect">
            <a:avLst>
              <a:gd name="adj" fmla="val 18182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14400" y="5724144"/>
            <a:ext cx="10378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salto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estrategico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automatizar tudo; e eliminar pontos cegos entre instituicoes e operadores.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8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Roteiro de maturidade digital: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saltar etapas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sequência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recomendada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pragmática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: valor primeiro, tecnologia depois.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94360" y="1673352"/>
            <a:ext cx="1901952" cy="301752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07592" y="1874520"/>
            <a:ext cx="457200" cy="457200"/>
          </a:xfrm>
          <a:prstGeom prst="ellipse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07592" y="194767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58952" y="2651760"/>
            <a:ext cx="1572768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FAL / troca electronica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95528" y="3520440"/>
            <a:ext cx="1508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Documentos maritimos digitais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2569464" y="2999232"/>
            <a:ext cx="320040" cy="256032"/>
          </a:xfrm>
          <a:prstGeom prst="right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862072" y="1673352"/>
            <a:ext cx="1901952" cy="301752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575304" y="1874520"/>
            <a:ext cx="457200" cy="457200"/>
          </a:xfrm>
          <a:prstGeom prst="ellipse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75304" y="194767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26664" y="2651760"/>
            <a:ext cx="1572768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Maritime Single Window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063240" y="3520440"/>
            <a:ext cx="1508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Informacao submetida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uma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só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vez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837176" y="2999232"/>
            <a:ext cx="320040" cy="256032"/>
          </a:xfrm>
          <a:prstGeom prst="right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129784" y="1673352"/>
            <a:ext cx="1901952" cy="301752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843016" y="1874520"/>
            <a:ext cx="457200" cy="457200"/>
          </a:xfrm>
          <a:prstGeom prst="ellipse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843016" y="194767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294376" y="2651760"/>
            <a:ext cx="1572768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 Community System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30952" y="3520440"/>
            <a:ext cx="1508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Colaboracão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entre stakeholders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104888" y="2999232"/>
            <a:ext cx="320040" cy="256032"/>
          </a:xfrm>
          <a:prstGeom prst="right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397496" y="1673352"/>
            <a:ext cx="1901952" cy="301752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110728" y="1874520"/>
            <a:ext cx="457200" cy="457200"/>
          </a:xfrm>
          <a:prstGeom prst="ellipse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110728" y="194767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562088" y="2651760"/>
            <a:ext cx="1572768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 Management System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598664" y="3520440"/>
            <a:ext cx="1508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Gestão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integrada do porto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9372600" y="2999232"/>
            <a:ext cx="320040" cy="256032"/>
          </a:xfrm>
          <a:prstGeom prst="rightArrow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9665208" y="1673352"/>
            <a:ext cx="1901952" cy="301752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10378440" y="1874520"/>
            <a:ext cx="457200" cy="457200"/>
          </a:xfrm>
          <a:prstGeom prst="ellipse">
            <a:avLst/>
          </a:prstGeom>
          <a:solidFill>
            <a:srgbClr val="2E7D62"/>
          </a:solidFill>
          <a:ln w="12700">
            <a:solidFill>
              <a:srgbClr val="2E7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0378440" y="1947672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5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829800" y="2651760"/>
            <a:ext cx="1572768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Smart Corridor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9866376" y="3520440"/>
            <a:ext cx="1508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Dados do porto ao hinterland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685800" y="5257800"/>
            <a:ext cx="10835640" cy="502920"/>
          </a:xfrm>
          <a:prstGeom prst="roundRect">
            <a:avLst>
              <a:gd name="adj" fmla="val 18182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914400" y="5404104"/>
            <a:ext cx="10378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Para Angola: consolidar o funcional antes de perseguir a automacao total.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9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Integracao porto-ferrovia-hinterland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 vantagem do Lobito esta na interface navio-terminal-ferrovia-porto seco-mercados interiores.</a:t>
            </a:r>
            <a:endParaRPr lang="en-US" sz="1500" dirty="0"/>
          </a:p>
        </p:txBody>
      </p:sp>
      <p:pic>
        <p:nvPicPr>
          <p:cNvPr id="6" name="Image 0" descr="/mnt/data/fffc69f4c4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143000"/>
            <a:ext cx="5623560" cy="5074920"/>
          </a:xfrm>
          <a:prstGeom prst="rect">
            <a:avLst/>
          </a:prstGeom>
          <a:solidFill>
            <a:srgbClr val="001A33">
              <a:alpha val="32000"/>
            </a:srgbClr>
          </a:solidFill>
          <a:ln w="12700">
            <a:solidFill>
              <a:srgbClr val="001A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Navio + terminal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Transformar escala portuaria em fluxo logistico previsivel.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Ferrovia + porto seco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Reduzir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friccão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entre cais, patio, comboio e hinterland.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Mercados interiores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Conectar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producão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mineracão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agricultura, PME e clientes finais.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10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C423A0C-7A0D-96AF-9682-61CA3F1B1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336" y="1129283"/>
            <a:ext cx="6212744" cy="508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Riscos criticos: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governança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dados e ciberseguranca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Quanto mais digital o porto, maior a responsabilidade sobre a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informacão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500" dirty="0"/>
          </a:p>
        </p:txBody>
      </p:sp>
      <p:pic>
        <p:nvPicPr>
          <p:cNvPr id="6" name="Image 0" descr="/mnt/data/fc4cc73fa0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0" y="1143000"/>
            <a:ext cx="5623560" cy="5074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30936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09360" y="141732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2881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Governanca de dados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52881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Quem governa, valida e partilha os dados do corredor?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30936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09360" y="274320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2881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Interoperabilidade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52881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Sistemas diferentes precisam comunicar com padroes claros.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30936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309360" y="4069080"/>
            <a:ext cx="91440" cy="1005840"/>
          </a:xfrm>
          <a:prstGeom prst="rect">
            <a:avLst/>
          </a:prstGeom>
          <a:solidFill>
            <a:srgbClr val="B33A3A"/>
          </a:solidFill>
          <a:ln w="12700">
            <a:solidFill>
              <a:srgbClr val="B3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52881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Ciberseguranca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52881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Proteger dados logisticos, continuidade e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reputacão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11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Automacão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 emprego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Automacão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deve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significar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reconversão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formacão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novas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competências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500" dirty="0"/>
          </a:p>
        </p:txBody>
      </p:sp>
      <p:pic>
        <p:nvPicPr>
          <p:cNvPr id="6" name="Image 0" descr="/mnt/data/dc38d28a5e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Antes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Papel, carimbos, chamadas e baixa rastreabilidade.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Depois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Operadores TOS, analistas de dados e tecnicos de ciberseguranca.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Principio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Cada projecto digital deve trazer um pacote de formacao.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12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Sustentabilidade e valor local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só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será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legitima se gerar valor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económico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social e ambiental.</a:t>
            </a:r>
            <a:endParaRPr lang="en-US" sz="1500" dirty="0"/>
          </a:p>
        </p:txBody>
      </p:sp>
      <p:pic>
        <p:nvPicPr>
          <p:cNvPr id="6" name="Image 0" descr="/mnt/data/3745983ecd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papel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deslocacões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fisicas e menos burocracia.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2E7D62"/>
          </a:solidFill>
          <a:ln w="12700">
            <a:solidFill>
              <a:srgbClr val="2E7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emissões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Mais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eficiência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energia limpa e ferrovia.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Mais valor local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PME, agricultura, industria e servicos logisticos integrados.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13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exemplo ALT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como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laboratório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pratico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vender tecnologia; demonstrar como ela resolve problemas concretos do corredor.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85800" y="14173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91440" cy="118872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05256" y="15544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TOS + terminal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05256" y="18928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Reduzir tempo de escala e melhorar planeamento.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480560" y="14173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480560" y="1417320"/>
            <a:ext cx="91440" cy="118872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0016" y="15544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Janela Unica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0016" y="18928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Digitalizar documentacao e criar trilho auditavel.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75320" y="14173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75320" y="1417320"/>
            <a:ext cx="91440" cy="118872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94776" y="15544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Pagamentos</a:t>
            </a: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</a:t>
            </a: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Referência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94776" y="18928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Diminuir friccao administrativa.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85800" y="32461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85800" y="3246120"/>
            <a:ext cx="91440" cy="1188720"/>
          </a:xfrm>
          <a:prstGeom prst="rect">
            <a:avLst/>
          </a:prstGeom>
          <a:solidFill>
            <a:srgbClr val="2E7D62"/>
          </a:solidFill>
          <a:ln w="12700">
            <a:solidFill>
              <a:srgbClr val="2E7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05256" y="3383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Porto seco + LAR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05256" y="37216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Simplificar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transferência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comboio-navio.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480560" y="32461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480560" y="3246120"/>
            <a:ext cx="91440" cy="1188720"/>
          </a:xfrm>
          <a:prstGeom prst="rect">
            <a:avLst/>
          </a:prstGeom>
          <a:solidFill>
            <a:srgbClr val="B33A3A"/>
          </a:solidFill>
          <a:ln w="12700">
            <a:solidFill>
              <a:srgbClr val="B3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0016" y="3383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Ciberseguranca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0016" y="37216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Proteger dados logisticos.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275320" y="3246120"/>
            <a:ext cx="333756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275320" y="3246120"/>
            <a:ext cx="91440" cy="1188720"/>
          </a:xfrm>
          <a:prstGeom prst="rect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494776" y="3383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Sustentabilidade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494776" y="3721608"/>
            <a:ext cx="2898648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Equipamentos ecoeficientes, energia e residuos.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85800" y="5577840"/>
            <a:ext cx="10835640" cy="502920"/>
          </a:xfrm>
          <a:prstGeom prst="roundRect">
            <a:avLst>
              <a:gd name="adj" fmla="val 18182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14400" y="5724144"/>
            <a:ext cx="10378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exemplo nao é comprar sistemas; e construir previsibilidade, rastreabilidade e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confiança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para o mercado.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14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Roteiro recomendado para Angola / Lobito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Construir um modelo funcional, faseado e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mensurável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500" dirty="0"/>
          </a:p>
        </p:txBody>
      </p:sp>
      <p:pic>
        <p:nvPicPr>
          <p:cNvPr id="6" name="Image 0" descr="/mnt/data/ef1ab8a837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0" y="1143000"/>
            <a:ext cx="5623560" cy="5074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30936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09360" y="141732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2881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Curto prazo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52881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TOS, pagamentos, documentacao digital e KPIs comuns.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30936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09360" y="274320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2881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Medio prazo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52881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Integracao com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alfândega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agentes e ferrovia.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30936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309360" y="406908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52881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Longo prazo / 2035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52881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Plataforma de dados do corredor, PME, agricultura e industria conectadas.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15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36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6621b65b2e.png"/>
          <p:cNvPicPr>
            <a:picLocks noChangeAspect="1"/>
          </p:cNvPicPr>
          <p:nvPr/>
        </p:nvPicPr>
        <p:blipFill>
          <a:blip r:embed="rId3"/>
          <a:srcRect l="20298" r="20298"/>
          <a:stretch/>
        </p:blipFill>
        <p:spPr>
          <a:xfrm>
            <a:off x="6080760" y="0"/>
            <a:ext cx="6110935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12344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ED58E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MENSAGEM FINAL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31520" y="1783080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Construir o Corredor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Inteligente do Lobito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868680" y="2971800"/>
            <a:ext cx="201168" cy="201168"/>
          </a:xfrm>
          <a:prstGeom prst="ellipse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170432" y="2898648"/>
            <a:ext cx="4709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Consolidar TOS, pagamentos e </a:t>
            </a:r>
            <a:r>
              <a:rPr lang="en-US" sz="1300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documentacão</a:t>
            </a: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digital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868680" y="3447288"/>
            <a:ext cx="201168" cy="201168"/>
          </a:xfrm>
          <a:prstGeom prst="ellipse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70432" y="3374136"/>
            <a:ext cx="4709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Integrar Janela Unica, </a:t>
            </a:r>
            <a:r>
              <a:rPr lang="en-US" sz="1300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alfândega</a:t>
            </a: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porto, ferrovia e agentes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3922776"/>
            <a:ext cx="201168" cy="201168"/>
          </a:xfrm>
          <a:prstGeom prst="ellipse">
            <a:avLst/>
          </a:prstGeom>
          <a:solidFill>
            <a:srgbClr val="2E7D62"/>
          </a:solidFill>
          <a:ln w="12700">
            <a:solidFill>
              <a:srgbClr val="2E7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70432" y="3849624"/>
            <a:ext cx="4709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Criar plataforma de dados do corredor com KPIs comuns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68680" y="4398264"/>
            <a:ext cx="201168" cy="201168"/>
          </a:xfrm>
          <a:prstGeom prst="ellipse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70432" y="4325112"/>
            <a:ext cx="4709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Formar trabalhadores para </a:t>
            </a:r>
            <a:r>
              <a:rPr lang="en-US" sz="1300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funcões</a:t>
            </a: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digitais qualificadas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868680" y="4873752"/>
            <a:ext cx="201168" cy="20116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70432" y="4800600"/>
            <a:ext cx="4709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Medir tempo, custo, carbono, risco e impacto social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812280" y="4572000"/>
            <a:ext cx="3977640" cy="1143000"/>
          </a:xfrm>
          <a:prstGeom prst="roundRect">
            <a:avLst>
              <a:gd name="adj" fmla="val 11200"/>
            </a:avLst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059168" y="4800600"/>
            <a:ext cx="3456432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porto digital é </a:t>
            </a:r>
            <a:r>
              <a:rPr lang="en-US" sz="17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necessário</a:t>
            </a:r>
            <a:r>
              <a:rPr lang="en-US" sz="17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corredor inteligente e transformador.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18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534E0-BA30-6C94-5BA8-54A70C89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09D0E6DE-67B3-8624-127A-3C1A26DB5FAD}"/>
              </a:ext>
            </a:extLst>
          </p:cNvPr>
          <p:cNvSpPr/>
          <p:nvPr/>
        </p:nvSpPr>
        <p:spPr>
          <a:xfrm>
            <a:off x="17943" y="0"/>
            <a:ext cx="5486400" cy="6858000"/>
          </a:xfrm>
          <a:prstGeom prst="rect">
            <a:avLst/>
          </a:prstGeom>
          <a:solidFill>
            <a:srgbClr val="1B365F">
              <a:alpha val="95000"/>
            </a:srgbClr>
          </a:solidFill>
          <a:ln w="12700">
            <a:solidFill>
              <a:srgbClr val="1B36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84434E5-CACA-10F2-0F41-EAC74BB01948}"/>
              </a:ext>
            </a:extLst>
          </p:cNvPr>
          <p:cNvSpPr/>
          <p:nvPr/>
        </p:nvSpPr>
        <p:spPr>
          <a:xfrm>
            <a:off x="658368" y="548640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BEC1D46-C43A-5271-97D9-7604AA50444C}"/>
              </a:ext>
            </a:extLst>
          </p:cNvPr>
          <p:cNvSpPr/>
          <p:nvPr/>
        </p:nvSpPr>
        <p:spPr>
          <a:xfrm>
            <a:off x="676656" y="850392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3912460-1136-5B6E-D2EB-51DBB4256795}"/>
              </a:ext>
            </a:extLst>
          </p:cNvPr>
          <p:cNvSpPr/>
          <p:nvPr/>
        </p:nvSpPr>
        <p:spPr>
          <a:xfrm>
            <a:off x="685800" y="1417320"/>
            <a:ext cx="4800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3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CD9548C-7A0C-9EC5-9867-66DF9535C481}"/>
              </a:ext>
            </a:extLst>
          </p:cNvPr>
          <p:cNvSpPr/>
          <p:nvPr/>
        </p:nvSpPr>
        <p:spPr>
          <a:xfrm>
            <a:off x="435805" y="4038091"/>
            <a:ext cx="4938451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Subtema</a:t>
            </a:r>
            <a:r>
              <a:rPr lang="en-US" sz="1600" b="1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: “</a:t>
            </a:r>
            <a:r>
              <a:rPr lang="en-US" sz="1600" b="1" dirty="0" err="1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Desafios</a:t>
            </a:r>
            <a:r>
              <a:rPr lang="en-US" sz="1600" b="1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 oportunidades da digitalizacao dos portos nas economias em vias de </a:t>
            </a:r>
            <a:r>
              <a:rPr lang="en-US" sz="1600" b="1" dirty="0" err="1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desenvolvimento</a:t>
            </a:r>
            <a:r>
              <a:rPr lang="en-US" sz="1600" b="1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”</a:t>
            </a:r>
            <a:endParaRPr lang="en-US" sz="1600" b="1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E47CC00-381C-4FE4-0512-FF4F6509B412}"/>
              </a:ext>
            </a:extLst>
          </p:cNvPr>
          <p:cNvSpPr/>
          <p:nvPr/>
        </p:nvSpPr>
        <p:spPr>
          <a:xfrm>
            <a:off x="868680" y="3703320"/>
            <a:ext cx="3063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Foco: Angola | Lobito | Corredor Regional</a:t>
            </a:r>
            <a:endParaRPr lang="en-US" sz="125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A4CE4F43-CEB4-637F-88B2-0FEB867C5BCB}"/>
              </a:ext>
            </a:extLst>
          </p:cNvPr>
          <p:cNvSpPr/>
          <p:nvPr/>
        </p:nvSpPr>
        <p:spPr>
          <a:xfrm>
            <a:off x="5522631" y="5108992"/>
            <a:ext cx="6273129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Tese central: a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digitalizacão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cria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verdadeiro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valor quando integra porto, ferrovia,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alfândega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, clientes e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decisões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públicas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num </a:t>
            </a:r>
            <a:r>
              <a:rPr lang="en-US" sz="1400" dirty="0" err="1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único</a:t>
            </a:r>
            <a:r>
              <a:rPr lang="en-US" sz="1400" dirty="0">
                <a:solidFill>
                  <a:srgbClr val="FFFFFF"/>
                </a:solidFill>
                <a:ea typeface="Aptos Narrow" pitchFamily="34" charset="-122"/>
                <a:cs typeface="Aptos Narrow" pitchFamily="34" charset="-120"/>
              </a:rPr>
              <a:t> sistema de confianca.</a:t>
            </a:r>
            <a:endParaRPr lang="en-US" sz="1400" dirty="0"/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24EC63BA-6889-C8F0-B5B0-916034D7319E}"/>
              </a:ext>
            </a:extLst>
          </p:cNvPr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DF62487C-DD19-5C59-6939-5C7A46F36336}"/>
              </a:ext>
            </a:extLst>
          </p:cNvPr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08442867-9DDB-5F9A-3AF1-291EF5ABDF6A}"/>
              </a:ext>
            </a:extLst>
          </p:cNvPr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270E5A8D-8F80-A358-1C1B-07FC55B078B4}"/>
              </a:ext>
            </a:extLst>
          </p:cNvPr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</a:t>
            </a:r>
            <a:endParaRPr lang="en-US" sz="1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5D02C0A-1633-774C-20BD-A0F564E50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07" y="168733"/>
            <a:ext cx="5163271" cy="15623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EA4F18-0D9B-2FE5-CEA5-D1A1EFA14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631" y="160278"/>
            <a:ext cx="6437446" cy="434270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6996556-D633-5668-3B65-1799A70D7F60}"/>
              </a:ext>
            </a:extLst>
          </p:cNvPr>
          <p:cNvSpPr txBox="1"/>
          <p:nvPr/>
        </p:nvSpPr>
        <p:spPr>
          <a:xfrm>
            <a:off x="323129" y="2576228"/>
            <a:ext cx="3798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chemeClr val="bg1"/>
                </a:solidFill>
              </a:rPr>
              <a:t>LEMA: SUSTENTABILIDADE E DIGITALIZAÇÃO PORTUÁRIA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2F9510-33C5-AE67-6BA6-607200DBFC44}"/>
              </a:ext>
            </a:extLst>
          </p:cNvPr>
          <p:cNvSpPr txBox="1"/>
          <p:nvPr/>
        </p:nvSpPr>
        <p:spPr>
          <a:xfrm>
            <a:off x="360843" y="5914149"/>
            <a:ext cx="48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>
                <a:solidFill>
                  <a:schemeClr val="bg1"/>
                </a:solidFill>
              </a:rPr>
              <a:t>Apresentação: José de Carvalho Jacinto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10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6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solidFill>
            <a:srgbClr val="1B365F">
              <a:alpha val="95000"/>
            </a:srgbClr>
          </a:solidFill>
          <a:ln w="12700">
            <a:solidFill>
              <a:srgbClr val="1B36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87547" y="2697480"/>
            <a:ext cx="4800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 PORTO INTELIGENTE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AO CORREDOR INTELIGENTE</a:t>
            </a:r>
            <a:endParaRPr lang="en-US" sz="3400" dirty="0"/>
          </a:p>
        </p:txBody>
      </p:sp>
      <p:sp>
        <p:nvSpPr>
          <p:cNvPr id="9" name="Shape 6"/>
          <p:cNvSpPr/>
          <p:nvPr/>
        </p:nvSpPr>
        <p:spPr>
          <a:xfrm>
            <a:off x="7178040" y="547602"/>
            <a:ext cx="3383280" cy="384048"/>
          </a:xfrm>
          <a:prstGeom prst="roundRect">
            <a:avLst>
              <a:gd name="adj" fmla="val 19048"/>
            </a:avLst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338060" y="611610"/>
            <a:ext cx="3063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Foco: Angola | Lobito | Corredor Regional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DDE7F0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</a:t>
            </a:r>
            <a:endParaRPr lang="en-US" sz="12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A4B9F4-C3D9-BA98-91A4-B83461BCF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0" y="1276710"/>
            <a:ext cx="6760953" cy="46272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40DB904-7A6A-2BEE-693F-6300D91EF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64" y="5693434"/>
            <a:ext cx="2314217" cy="6067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pt-PT" sz="2800" b="1" dirty="0">
                <a:solidFill>
                  <a:srgbClr val="1B365F"/>
                </a:solidFill>
                <a:latin typeface="Aptos Narrow" pitchFamily="34" charset="0"/>
              </a:rPr>
              <a:t>“D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</a:rPr>
              <a:t>igitalizar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</a:rPr>
              <a:t> é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</a:rPr>
              <a:t>mais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</a:rPr>
              <a:t> do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</a:rPr>
              <a:t>que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</a:rPr>
              <a:t>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</a:rPr>
              <a:t>adquirir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</a:rPr>
              <a:t>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</a:rPr>
              <a:t>equipamentos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</a:rPr>
              <a:t> e software” 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59" y="1099480"/>
            <a:ext cx="9558931" cy="4550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400" dirty="0"/>
              <a:t>Como </a:t>
            </a:r>
            <a:r>
              <a:rPr lang="en-US" sz="1400" dirty="0" err="1"/>
              <a:t>transformar</a:t>
            </a:r>
            <a:r>
              <a:rPr lang="en-US" sz="1400" dirty="0"/>
              <a:t> </a:t>
            </a:r>
            <a:r>
              <a:rPr lang="en-US" sz="1400" dirty="0" err="1"/>
              <a:t>sistemas</a:t>
            </a:r>
            <a:r>
              <a:rPr lang="en-US" sz="1400" dirty="0"/>
              <a:t> </a:t>
            </a:r>
            <a:r>
              <a:rPr lang="en-US" sz="1400" dirty="0" err="1"/>
              <a:t>digitais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</a:t>
            </a:r>
            <a:r>
              <a:rPr lang="en-US" sz="1400" dirty="0" err="1"/>
              <a:t>competitividade</a:t>
            </a:r>
            <a:r>
              <a:rPr lang="en-US" sz="1400" dirty="0"/>
              <a:t> </a:t>
            </a:r>
            <a:r>
              <a:rPr lang="en-US" sz="1400" dirty="0" err="1"/>
              <a:t>logística</a:t>
            </a:r>
            <a:r>
              <a:rPr lang="en-US" sz="1400" dirty="0"/>
              <a:t>, </a:t>
            </a:r>
            <a:r>
              <a:rPr lang="en-US" sz="1400" dirty="0" err="1"/>
              <a:t>redução</a:t>
            </a:r>
            <a:r>
              <a:rPr lang="en-US" sz="1400" dirty="0"/>
              <a:t> de custos, </a:t>
            </a:r>
            <a:r>
              <a:rPr lang="en-US" sz="1400" dirty="0" err="1"/>
              <a:t>maior</a:t>
            </a:r>
            <a:r>
              <a:rPr lang="en-US" sz="1400" dirty="0"/>
              <a:t> </a:t>
            </a:r>
            <a:r>
              <a:rPr lang="en-US" sz="1400" dirty="0" err="1"/>
              <a:t>fiabilidade</a:t>
            </a:r>
            <a:r>
              <a:rPr lang="en-US" sz="1400" dirty="0"/>
              <a:t> e </a:t>
            </a:r>
            <a:r>
              <a:rPr lang="en-US" sz="1400" dirty="0" err="1"/>
              <a:t>melhor</a:t>
            </a:r>
            <a:r>
              <a:rPr lang="en-US" sz="1400" dirty="0"/>
              <a:t> </a:t>
            </a:r>
            <a:r>
              <a:rPr lang="en-US" sz="1400" dirty="0" err="1"/>
              <a:t>integração</a:t>
            </a:r>
            <a:r>
              <a:rPr lang="en-US" sz="1400" dirty="0"/>
              <a:t> regional?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30936" y="2843784"/>
            <a:ext cx="2286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2843784"/>
            <a:ext cx="91440" cy="219456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32688" y="252999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01  A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provocacão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32688" y="3086101"/>
            <a:ext cx="1847088" cy="1627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Um Porto digital isolado numa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cadeia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analógica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continua ineficiente.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017520" y="3749040"/>
            <a:ext cx="256032" cy="530352"/>
          </a:xfrm>
          <a:prstGeom prst="chevron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355848" y="2834683"/>
            <a:ext cx="2286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364992" y="2855214"/>
            <a:ext cx="91440" cy="219456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767328" y="2560363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02  O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diagnóstico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32345" y="3202686"/>
            <a:ext cx="1993392" cy="1627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problema central é a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integracão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dados,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governança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confiança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833872" y="3749040"/>
            <a:ext cx="256032" cy="530352"/>
          </a:xfrm>
          <a:prstGeom prst="chevron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215332" y="2855214"/>
            <a:ext cx="2286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215332" y="2843784"/>
            <a:ext cx="91440" cy="219456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50154" y="2548977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03  O caso Angola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91656" y="3193369"/>
            <a:ext cx="1847088" cy="1627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Lobito pode passar de Porto eficiente para Corredor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Inteligente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554816" y="3749040"/>
            <a:ext cx="256032" cy="530352"/>
          </a:xfrm>
          <a:prstGeom prst="chevron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899096" y="2883466"/>
            <a:ext cx="228600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923121" y="2855214"/>
            <a:ext cx="91440" cy="2194560"/>
          </a:xfrm>
          <a:prstGeom prst="rect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203868" y="254121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04  A agenda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prática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074816" y="3138678"/>
            <a:ext cx="1934560" cy="1627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TOS, Janela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Única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, PCS, ciberseguranca, pessoas e KPIs.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00100" y="5559552"/>
            <a:ext cx="10835640" cy="502920"/>
          </a:xfrm>
          <a:prstGeom prst="roundRect">
            <a:avLst>
              <a:gd name="adj" fmla="val 18182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82980" y="5728716"/>
            <a:ext cx="10378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próximo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concorrente do Lobito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apenas outro porto; </a:t>
            </a:r>
            <a:r>
              <a:rPr lang="en-US" sz="1400" b="1" dirty="0" err="1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será</a:t>
            </a: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um outro ecossistema digital mais previsivel.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2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C60652-D12B-FDAE-494C-1B2F540AEE04}"/>
              </a:ext>
            </a:extLst>
          </p:cNvPr>
          <p:cNvSpPr txBox="1"/>
          <p:nvPr/>
        </p:nvSpPr>
        <p:spPr>
          <a:xfrm>
            <a:off x="502920" y="1563624"/>
            <a:ext cx="107975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/>
              <a:t>A experiência internacional mostra que portos avançados não são apenas aqueles que possuem sistemas modernos; são aqueles que conseguem coordenar os seus vários </a:t>
            </a:r>
            <a:r>
              <a:rPr lang="pt-PT" sz="1400" dirty="0" err="1"/>
              <a:t>actores</a:t>
            </a:r>
            <a:r>
              <a:rPr lang="pt-PT" sz="1400" dirty="0"/>
              <a:t> numa lógica de dados partilhados, processos previsíveis e responsabilidades claramente distribuídas.</a:t>
            </a:r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 que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isto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estratégico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para economias em desenvolvimento?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deixa de ser assunto de TI; passa a ser infraestrutura de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comércio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77240" y="1417320"/>
            <a:ext cx="2423160" cy="1051560"/>
          </a:xfrm>
          <a:prstGeom prst="roundRect">
            <a:avLst>
              <a:gd name="adj" fmla="val 8696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1600200"/>
            <a:ext cx="2240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&gt;80%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41832" y="202996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dos bens comercializados globalmente sao transportados por mar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593592" y="1417320"/>
            <a:ext cx="2423160" cy="1051560"/>
          </a:xfrm>
          <a:prstGeom prst="roundRect">
            <a:avLst>
              <a:gd name="adj" fmla="val 8696"/>
            </a:avLst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85032" y="1600200"/>
            <a:ext cx="2240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PCS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758184" y="202996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plataformas digitais colaborativas para o ecossistema portuario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9944" y="1417320"/>
            <a:ext cx="2423160" cy="1051560"/>
          </a:xfrm>
          <a:prstGeom prst="roundRect">
            <a:avLst>
              <a:gd name="adj" fmla="val 8696"/>
            </a:avLst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01384" y="1600200"/>
            <a:ext cx="2240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16%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574536" y="202996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dos portos com PCS estao em paises de renda baixa/media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226296" y="1417320"/>
            <a:ext cx="2423160" cy="1051560"/>
          </a:xfrm>
          <a:prstGeom prst="roundRect">
            <a:avLst>
              <a:gd name="adj" fmla="val 8696"/>
            </a:avLst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317736" y="1600200"/>
            <a:ext cx="2240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2024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9390888" y="202996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MSW obrigatorio desde 1 de Janeiro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77240" y="2880360"/>
            <a:ext cx="333756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77240" y="2880360"/>
            <a:ext cx="91440" cy="155448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96696" y="30175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Impactos esperados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96696" y="3355848"/>
            <a:ext cx="2898648" cy="9875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papel e burocracia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Maior previsibilidade logistica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custos e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emissões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480560" y="2880360"/>
            <a:ext cx="333756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480560" y="2880360"/>
            <a:ext cx="91440" cy="1554480"/>
          </a:xfrm>
          <a:prstGeom prst="rect">
            <a:avLst/>
          </a:prstGeom>
          <a:solidFill>
            <a:srgbClr val="E77728"/>
          </a:solidFill>
          <a:ln w="12700">
            <a:solidFill>
              <a:srgbClr val="E777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00016" y="30175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Riscos a gerir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00016" y="3355848"/>
            <a:ext cx="2898648" cy="9875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Exclusãoo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tecnológica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Ciberseguranca e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proteccão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de dados</a:t>
            </a:r>
            <a:endParaRPr lang="en-US" sz="1250" dirty="0"/>
          </a:p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Governançaa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e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monopólios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digitais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183880" y="2880360"/>
            <a:ext cx="324612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8183880" y="2880360"/>
            <a:ext cx="91440" cy="155448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403336" y="30175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Pergunta certa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403336" y="3355848"/>
            <a:ext cx="2807208" cy="9875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"qual tecnologia comprar?"; e "qual problema de comercio resolver primeiro?"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85800" y="5166360"/>
            <a:ext cx="10835640" cy="502920"/>
          </a:xfrm>
          <a:prstGeom prst="roundRect">
            <a:avLst>
              <a:gd name="adj" fmla="val 18182"/>
            </a:avLst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14400" y="5312664"/>
            <a:ext cx="10378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Para Angola, a digitalizacao deve reduzir friccao real: tempo, papel, deslocacoes, incerteza e custos de coordenacao.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3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 Community Systems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PCS reduz friccao, papel, deslocacoes e incerteza operacional.</a:t>
            </a:r>
            <a:endParaRPr lang="en-US" sz="1500" dirty="0"/>
          </a:p>
        </p:txBody>
      </p:sp>
      <p:pic>
        <p:nvPicPr>
          <p:cNvPr id="6" name="Image 0" descr="/mnt/data/d562443761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143000"/>
            <a:ext cx="5623560" cy="5074920"/>
          </a:xfrm>
          <a:prstGeom prst="rect">
            <a:avLst/>
          </a:prstGeom>
          <a:solidFill>
            <a:srgbClr val="001A33">
              <a:alpha val="32000"/>
            </a:srgbClr>
          </a:solidFill>
          <a:ln w="12700">
            <a:solidFill>
              <a:srgbClr val="001A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Djibouti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Reserva online em minutos, evitando filas e verificacoes manuais.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Dubai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Milhoes de documentos e visitas fisicas substituidos por processos digitais.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PORTBASE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Exemplo de reducao de custos anuais para a comunidade logistica.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5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BA1C8E6-263B-403F-32BF-DC919A312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152" y="1143000"/>
            <a:ext cx="6261588" cy="51715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Maritime Single Window: Angola ja esta na agenda global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Lobito participa no projecto SWiFT da IMO e Singapura.</a:t>
            </a:r>
            <a:endParaRPr lang="en-US" sz="1500" dirty="0"/>
          </a:p>
        </p:txBody>
      </p:sp>
      <p:pic>
        <p:nvPicPr>
          <p:cNvPr id="6" name="Image 0" descr="/mnt/data/255b479a26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143000"/>
            <a:ext cx="5623560" cy="5074920"/>
          </a:xfrm>
          <a:prstGeom prst="rect">
            <a:avLst/>
          </a:prstGeom>
          <a:solidFill>
            <a:srgbClr val="001A33">
              <a:alpha val="32000"/>
            </a:srgbClr>
          </a:solidFill>
          <a:ln w="12700">
            <a:solidFill>
              <a:srgbClr val="001A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Definicao IMO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Plataforma digital centralizada para troca de informacao navio-autoridades.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Obrigacao internacional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MSW obrigatorio para membros da IMO desde 2024.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Lobito no projecto SWiFT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caso Lobito reforca a oportunidade de integrar pilotos num corredor digital.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6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F79F96F-FC37-502D-A3CA-A1AF06980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225" y="1087272"/>
            <a:ext cx="6148909" cy="521294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6A4B98A-2549-9B86-C723-B7F1771B4DE3}"/>
              </a:ext>
            </a:extLst>
          </p:cNvPr>
          <p:cNvSpPr txBox="1"/>
          <p:nvPr/>
        </p:nvSpPr>
        <p:spPr>
          <a:xfrm>
            <a:off x="562787" y="5278195"/>
            <a:ext cx="508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O desafio não é começar do zero; o desafio é transformar pilotos, sistemas e experiências em ecossistema funcional, interoperável e sustentável. o Lobito pode e tornar-se um laboratório africano de integração digital entre porto, ferrovia, alfândega e corredor regional, desde que as experiências existentes sejam consolidadas numa estratégia institucional de longo prazo. </a:t>
            </a:r>
            <a:endParaRPr lang="en-US" sz="12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risco de atraso digital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Paises em desenvolvimento podem aumentar o fosso competitivo se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criarem plataformas colaborativas.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Dependencia tecnologica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Sistemas externos e plataformas fechadas podem criar assimetrias.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Capacidade institucional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Sem regras e processos comuns, a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tecnologia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250" dirty="0" err="1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resolve a fragmentacao.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B33A3A"/>
          </a:solidFill>
          <a:ln w="12700">
            <a:solidFill>
              <a:srgbClr val="B3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Ciberseguranca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Quanto mais digital o corredor, mais criticos se tornam dados e continuidade.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4</a:t>
            </a:r>
            <a:endParaRPr lang="en-US" sz="12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71293E6-ADE1-8DFA-B6FC-8820EEC96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576" y="1417320"/>
            <a:ext cx="6230615" cy="496519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Angola: a </a:t>
            </a:r>
            <a:r>
              <a:rPr lang="en-US" sz="28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digitalizacão</a:t>
            </a:r>
            <a:r>
              <a:rPr lang="en-US" sz="28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deve comecar pelo corredor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objectivo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500" dirty="0" err="1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não</a:t>
            </a:r>
            <a:r>
              <a:rPr lang="en-US" sz="15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é digitalizar apenas o porto; é digitalizar a logica porto-ferrovia-hinterland.</a:t>
            </a:r>
            <a:endParaRPr lang="en-US" sz="1500" dirty="0"/>
          </a:p>
        </p:txBody>
      </p:sp>
      <p:pic>
        <p:nvPicPr>
          <p:cNvPr id="6" name="Image 0" descr="/mnt/data/fd8bc1c43b.png"/>
          <p:cNvPicPr>
            <a:picLocks noChangeAspect="1"/>
          </p:cNvPicPr>
          <p:nvPr/>
        </p:nvPicPr>
        <p:blipFill>
          <a:blip r:embed="rId3"/>
          <a:srcRect l="13063" r="13063"/>
          <a:stretch/>
        </p:blipFill>
        <p:spPr>
          <a:xfrm>
            <a:off x="6172200" y="1143000"/>
            <a:ext cx="562356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143000"/>
            <a:ext cx="5623560" cy="5074920"/>
          </a:xfrm>
          <a:prstGeom prst="rect">
            <a:avLst/>
          </a:prstGeom>
          <a:solidFill>
            <a:srgbClr val="001A33">
              <a:alpha val="32000"/>
            </a:srgbClr>
          </a:solidFill>
          <a:ln w="12700">
            <a:solidFill>
              <a:srgbClr val="001A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40080" y="1417320"/>
            <a:ext cx="91440" cy="1005840"/>
          </a:xfrm>
          <a:prstGeom prst="rect">
            <a:avLst/>
          </a:prstGeom>
          <a:solidFill>
            <a:srgbClr val="00A6C1"/>
          </a:solidFill>
          <a:ln w="12700">
            <a:solidFill>
              <a:srgbClr val="00A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59536" y="15544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Corredor como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plataforma</a:t>
            </a: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</a:t>
            </a: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económica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9536" y="189280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Conecta porto, ferrovia, hinterland, clientes e mercados regionais.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274320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40080" y="2743200"/>
            <a:ext cx="91440" cy="1005840"/>
          </a:xfrm>
          <a:prstGeom prst="rect">
            <a:avLst/>
          </a:prstGeom>
          <a:solidFill>
            <a:srgbClr val="EED58E"/>
          </a:solidFill>
          <a:ln w="12700">
            <a:solidFill>
              <a:srgbClr val="EED5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9536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Competitividade logistica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59536" y="321868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Menos tempo, menos burocracia e maior previsibilidade ponta-a-ponta.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4069080"/>
            <a:ext cx="49834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27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4069080"/>
            <a:ext cx="91440" cy="1005840"/>
          </a:xfrm>
          <a:prstGeom prst="rect">
            <a:avLst/>
          </a:prstGeom>
          <a:solidFill>
            <a:srgbClr val="1B365F"/>
          </a:solidFill>
          <a:ln w="12700">
            <a:solidFill>
              <a:srgbClr val="1B36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9536" y="4206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Integracão</a:t>
            </a:r>
            <a:r>
              <a:rPr lang="en-US" sz="1600" b="1" dirty="0">
                <a:solidFill>
                  <a:srgbClr val="1B365F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 regional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59536" y="4544568"/>
            <a:ext cx="4544568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02A43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Lobito - Luau - Kolwezi - Lubumbashi - Ndola como linha de valor.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411480" y="6446520"/>
            <a:ext cx="113842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5488" y="6510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AGL Lobito Terminal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38328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Digitalizacao portuaria | Do porto inteligente ao corredor inteligente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265408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7B"/>
                </a:solidFill>
                <a:latin typeface="Aptos Narrow" pitchFamily="34" charset="0"/>
                <a:ea typeface="Aptos Narrow" pitchFamily="34" charset="-122"/>
                <a:cs typeface="Aptos Narrow" pitchFamily="34" charset="-120"/>
              </a:rPr>
              <a:t>7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189FFEE-F746-A60A-BCF7-B575EAF17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457" y="1161288"/>
            <a:ext cx="6072996" cy="50566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Narrow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 Narrow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Narrow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 Narrow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c24caf1-31f7-40c1-bde0-ca915f0156e3}" enabled="1" method="Standard" siteId="{088e9b00-ffd0-458e-bfa1-acf4c596d3c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1991</Words>
  <Application>Microsoft Office PowerPoint</Application>
  <PresentationFormat>Ecrã Panorâmico</PresentationFormat>
  <Paragraphs>254</Paragraphs>
  <Slides>18</Slides>
  <Notes>17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21" baseType="lpstr">
      <vt:lpstr>Aptos Narrow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AGL Lobito Terminal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Porto Inteligente ao Corredor Inteligente</dc:title>
  <dc:subject>Digitalizacao portuaria e corredor inteligente</dc:subject>
  <dc:creator>Jose Jacinto (ALT)</dc:creator>
  <cp:lastModifiedBy>Kelson Chincanda</cp:lastModifiedBy>
  <cp:revision>5</cp:revision>
  <dcterms:created xsi:type="dcterms:W3CDTF">2026-07-29T14:57:22Z</dcterms:created>
  <dcterms:modified xsi:type="dcterms:W3CDTF">2026-07-31T06:43:40Z</dcterms:modified>
</cp:coreProperties>
</file>